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32F-D6DE-D846-98C7-BD7863E9E3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50C3F5-D5B0-8841-8E6D-2B399D2CD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7B679B-E0AC-0E48-9D83-44049E6E181C}"/>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5" name="Footer Placeholder 4">
            <a:extLst>
              <a:ext uri="{FF2B5EF4-FFF2-40B4-BE49-F238E27FC236}">
                <a16:creationId xmlns:a16="http://schemas.microsoft.com/office/drawing/2014/main" id="{C21A822D-D641-FA47-803E-220BFB307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453FF-7CE9-6548-BFF8-32A5B786B05D}"/>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102458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3814-7113-9244-91B5-61A564787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7C396-395D-E84E-86D0-73A9055C5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94C05-C32A-1D43-9BCB-7166334E1E2E}"/>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5" name="Footer Placeholder 4">
            <a:extLst>
              <a:ext uri="{FF2B5EF4-FFF2-40B4-BE49-F238E27FC236}">
                <a16:creationId xmlns:a16="http://schemas.microsoft.com/office/drawing/2014/main" id="{646681BB-A7A6-BB42-A7CE-09882470F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76B68-5072-9D4F-B1DA-275A886B0BC8}"/>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203258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8E70F-1248-9548-BC2F-8BA879FBFC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8B8AA-2825-8E43-AF56-E59DD3732B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1BE37-5C70-134F-94B2-9BD404B92B1E}"/>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5" name="Footer Placeholder 4">
            <a:extLst>
              <a:ext uri="{FF2B5EF4-FFF2-40B4-BE49-F238E27FC236}">
                <a16:creationId xmlns:a16="http://schemas.microsoft.com/office/drawing/2014/main" id="{9DDF29EA-065D-6A49-A3D2-2C28B50AA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A8AE3-A940-AD49-B77F-287A6834DD85}"/>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424961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3D02-E63C-B24E-B9F8-12217FCDF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5019-3B10-AF45-AB7B-F24678850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D73B0-D152-F34C-AD26-7F7C1453F347}"/>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5" name="Footer Placeholder 4">
            <a:extLst>
              <a:ext uri="{FF2B5EF4-FFF2-40B4-BE49-F238E27FC236}">
                <a16:creationId xmlns:a16="http://schemas.microsoft.com/office/drawing/2014/main" id="{73BFC37C-A134-C241-B043-A31A35B84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66FBF-E9DC-A741-87F2-C3A45C65F44A}"/>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254139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8EE4-B180-AC44-826A-2EB71AF765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7AD938-FF48-3241-ADB2-4E915C596D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D03CE-1424-884D-85F1-DC33DC7FA438}"/>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5" name="Footer Placeholder 4">
            <a:extLst>
              <a:ext uri="{FF2B5EF4-FFF2-40B4-BE49-F238E27FC236}">
                <a16:creationId xmlns:a16="http://schemas.microsoft.com/office/drawing/2014/main" id="{456372BF-CE3D-0E41-AC30-2E69FEA22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FE9B9-BE9A-2F4E-8128-48DD3BB6EE45}"/>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232777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7DF9-925F-8449-8BE3-978B5D071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CA47E-F8B0-514B-B51B-31655D4CE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BE0EF0-73A7-B840-A444-D53CFA9985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29C842-5078-3648-81D5-27D0E1F53931}"/>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6" name="Footer Placeholder 5">
            <a:extLst>
              <a:ext uri="{FF2B5EF4-FFF2-40B4-BE49-F238E27FC236}">
                <a16:creationId xmlns:a16="http://schemas.microsoft.com/office/drawing/2014/main" id="{AD6B57A3-926F-D74B-9961-6A197238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A98E1-983C-B84E-97F0-7AA927DC32F2}"/>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429133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B91B-2810-EC49-84FC-143C03D41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1AFE25-96C1-AC4D-88AD-99E0AD2CC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2B4F0A-2E8C-694F-A02D-C7D08320F4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19E53-96A2-C142-9B41-53B400A92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6D5EE-2651-034A-832A-C5D38F6114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2D2EB1-9ABC-8648-90B3-282BBD0253E6}"/>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8" name="Footer Placeholder 7">
            <a:extLst>
              <a:ext uri="{FF2B5EF4-FFF2-40B4-BE49-F238E27FC236}">
                <a16:creationId xmlns:a16="http://schemas.microsoft.com/office/drawing/2014/main" id="{DD092E7E-D93E-194E-8983-9ACCA2AC33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0FAB6-4E99-3A4D-AA90-F9CBF126BF79}"/>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356690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FA10-D246-7742-A2B9-B35D61E846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6480D-219B-BD4C-A607-D0C63F117FFB}"/>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4" name="Footer Placeholder 3">
            <a:extLst>
              <a:ext uri="{FF2B5EF4-FFF2-40B4-BE49-F238E27FC236}">
                <a16:creationId xmlns:a16="http://schemas.microsoft.com/office/drawing/2014/main" id="{D6387334-F01C-F74C-B95D-1C214538F5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21FC7D-D65E-F541-8E46-46DDC631AC95}"/>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313524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6E24F9-D2FD-234C-9CE6-D2AEBDB2F083}"/>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3" name="Footer Placeholder 2">
            <a:extLst>
              <a:ext uri="{FF2B5EF4-FFF2-40B4-BE49-F238E27FC236}">
                <a16:creationId xmlns:a16="http://schemas.microsoft.com/office/drawing/2014/main" id="{2125283E-AA57-9744-8CE6-46DA627FB7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D678B5-FABB-C64E-86FE-672E8B8A1891}"/>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92391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4799-5749-8740-A316-BAC07D552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1BDA4D-8AD7-0340-9571-22D75BA14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89950A-0F33-BB47-8245-36EB5EDAF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AF833-0952-CD47-BB23-1B04BCEE26F9}"/>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6" name="Footer Placeholder 5">
            <a:extLst>
              <a:ext uri="{FF2B5EF4-FFF2-40B4-BE49-F238E27FC236}">
                <a16:creationId xmlns:a16="http://schemas.microsoft.com/office/drawing/2014/main" id="{B7C1954A-857E-9B4E-AE23-4E17D89ED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A3DCB-F67A-064C-810A-1480F5BE2141}"/>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16811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0F91-CCD6-F84D-BB4B-481E85E3D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6880A6-2931-0D42-AC37-9E3818930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D01322-21A5-E242-9BCB-774FCF4BF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26565-7643-3F4F-AE60-0A17406392E6}"/>
              </a:ext>
            </a:extLst>
          </p:cNvPr>
          <p:cNvSpPr>
            <a:spLocks noGrp="1"/>
          </p:cNvSpPr>
          <p:nvPr>
            <p:ph type="dt" sz="half" idx="10"/>
          </p:nvPr>
        </p:nvSpPr>
        <p:spPr/>
        <p:txBody>
          <a:bodyPr/>
          <a:lstStyle/>
          <a:p>
            <a:fld id="{6214B6AA-7927-6740-AC7F-79520B6E869D}" type="datetimeFigureOut">
              <a:rPr lang="en-US" smtClean="0"/>
              <a:t>12/13/21</a:t>
            </a:fld>
            <a:endParaRPr lang="en-US"/>
          </a:p>
        </p:txBody>
      </p:sp>
      <p:sp>
        <p:nvSpPr>
          <p:cNvPr id="6" name="Footer Placeholder 5">
            <a:extLst>
              <a:ext uri="{FF2B5EF4-FFF2-40B4-BE49-F238E27FC236}">
                <a16:creationId xmlns:a16="http://schemas.microsoft.com/office/drawing/2014/main" id="{5F39A0B9-288F-144F-BB95-F35CF7B2D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45CA4-F72C-7B41-8FB3-CAA172685A77}"/>
              </a:ext>
            </a:extLst>
          </p:cNvPr>
          <p:cNvSpPr>
            <a:spLocks noGrp="1"/>
          </p:cNvSpPr>
          <p:nvPr>
            <p:ph type="sldNum" sz="quarter" idx="12"/>
          </p:nvPr>
        </p:nvSpPr>
        <p:spPr/>
        <p:txBody>
          <a:bodyPr/>
          <a:lstStyle/>
          <a:p>
            <a:fld id="{D026DF6A-1D97-154D-85BB-C689835BE297}" type="slidenum">
              <a:rPr lang="en-US" smtClean="0"/>
              <a:t>‹#›</a:t>
            </a:fld>
            <a:endParaRPr lang="en-US"/>
          </a:p>
        </p:txBody>
      </p:sp>
    </p:spTree>
    <p:extLst>
      <p:ext uri="{BB962C8B-B14F-4D97-AF65-F5344CB8AC3E}">
        <p14:creationId xmlns:p14="http://schemas.microsoft.com/office/powerpoint/2010/main" val="91974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9E9E3-BA9E-2749-A0E3-3A21BD123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B6B5C-8C1E-3C40-A39E-D33047CE5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D1945-40AD-7941-A825-76E74938D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4B6AA-7927-6740-AC7F-79520B6E869D}" type="datetimeFigureOut">
              <a:rPr lang="en-US" smtClean="0"/>
              <a:t>12/13/21</a:t>
            </a:fld>
            <a:endParaRPr lang="en-US"/>
          </a:p>
        </p:txBody>
      </p:sp>
      <p:sp>
        <p:nvSpPr>
          <p:cNvPr id="5" name="Footer Placeholder 4">
            <a:extLst>
              <a:ext uri="{FF2B5EF4-FFF2-40B4-BE49-F238E27FC236}">
                <a16:creationId xmlns:a16="http://schemas.microsoft.com/office/drawing/2014/main" id="{5F7E2D4F-11C2-614C-B88C-05B6F531F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6186DA-546D-7144-BACC-F2E6956CB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6DF6A-1D97-154D-85BB-C689835BE297}" type="slidenum">
              <a:rPr lang="en-US" smtClean="0"/>
              <a:t>‹#›</a:t>
            </a:fld>
            <a:endParaRPr lang="en-US"/>
          </a:p>
        </p:txBody>
      </p:sp>
    </p:spTree>
    <p:extLst>
      <p:ext uri="{BB962C8B-B14F-4D97-AF65-F5344CB8AC3E}">
        <p14:creationId xmlns:p14="http://schemas.microsoft.com/office/powerpoint/2010/main" val="364087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6A12-44B6-6B4B-A935-B44E3C1D6FAF}"/>
              </a:ext>
            </a:extLst>
          </p:cNvPr>
          <p:cNvSpPr>
            <a:spLocks noGrp="1"/>
          </p:cNvSpPr>
          <p:nvPr>
            <p:ph type="ctrTitle"/>
          </p:nvPr>
        </p:nvSpPr>
        <p:spPr>
          <a:xfrm>
            <a:off x="1524000" y="2507370"/>
            <a:ext cx="9144000" cy="1843259"/>
          </a:xfrm>
        </p:spPr>
        <p:txBody>
          <a:bodyPr>
            <a:noAutofit/>
          </a:bodyPr>
          <a:lstStyle/>
          <a:p>
            <a:r>
              <a:rPr lang="en-US" dirty="0">
                <a:solidFill>
                  <a:schemeClr val="tx2">
                    <a:lumMod val="50000"/>
                  </a:schemeClr>
                </a:solidFill>
                <a:latin typeface="Helvetica" pitchFamily="2" charset="0"/>
              </a:rPr>
              <a:t>How To Make Your Church Visitor Friendly</a:t>
            </a:r>
          </a:p>
        </p:txBody>
      </p:sp>
    </p:spTree>
    <p:extLst>
      <p:ext uri="{BB962C8B-B14F-4D97-AF65-F5344CB8AC3E}">
        <p14:creationId xmlns:p14="http://schemas.microsoft.com/office/powerpoint/2010/main" val="163587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6A12-44B6-6B4B-A935-B44E3C1D6FAF}"/>
              </a:ext>
            </a:extLst>
          </p:cNvPr>
          <p:cNvSpPr>
            <a:spLocks noGrp="1"/>
          </p:cNvSpPr>
          <p:nvPr>
            <p:ph type="ctrTitle"/>
          </p:nvPr>
        </p:nvSpPr>
        <p:spPr>
          <a:xfrm>
            <a:off x="807308" y="2480356"/>
            <a:ext cx="10577384" cy="1897288"/>
          </a:xfrm>
        </p:spPr>
        <p:txBody>
          <a:bodyPr>
            <a:noAutofit/>
          </a:bodyPr>
          <a:lstStyle/>
          <a:p>
            <a:r>
              <a:rPr lang="en-US" dirty="0">
                <a:solidFill>
                  <a:schemeClr val="tx2">
                    <a:lumMod val="50000"/>
                  </a:schemeClr>
                </a:solidFill>
                <a:latin typeface="Helvetica" pitchFamily="2" charset="0"/>
              </a:rPr>
              <a:t>Getting Ready for Company</a:t>
            </a:r>
            <a:br>
              <a:rPr lang="en-US" dirty="0">
                <a:solidFill>
                  <a:schemeClr val="tx2">
                    <a:lumMod val="50000"/>
                  </a:schemeClr>
                </a:solidFill>
                <a:latin typeface="Helvetica" pitchFamily="2" charset="0"/>
              </a:rPr>
            </a:br>
            <a:r>
              <a:rPr lang="en-US" b="1" dirty="0">
                <a:solidFill>
                  <a:schemeClr val="tx2">
                    <a:lumMod val="50000"/>
                  </a:schemeClr>
                </a:solidFill>
                <a:latin typeface="Helvetica" pitchFamily="2" charset="0"/>
              </a:rPr>
              <a:t>A. On the Outside</a:t>
            </a:r>
          </a:p>
        </p:txBody>
      </p:sp>
    </p:spTree>
    <p:extLst>
      <p:ext uri="{BB962C8B-B14F-4D97-AF65-F5344CB8AC3E}">
        <p14:creationId xmlns:p14="http://schemas.microsoft.com/office/powerpoint/2010/main" val="28111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Did You Know?</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4800" dirty="0">
                <a:solidFill>
                  <a:schemeClr val="bg2">
                    <a:lumMod val="10000"/>
                  </a:schemeClr>
                </a:solidFill>
                <a:latin typeface="Helvetica" pitchFamily="2" charset="0"/>
              </a:rPr>
              <a:t>Researchers say that church guests decide whether to return to the church they are visiting in the </a:t>
            </a:r>
            <a:r>
              <a:rPr lang="en-US" sz="4800" u="sng" dirty="0">
                <a:solidFill>
                  <a:schemeClr val="bg2">
                    <a:lumMod val="10000"/>
                  </a:schemeClr>
                </a:solidFill>
                <a:latin typeface="Helvetica" pitchFamily="2" charset="0"/>
              </a:rPr>
              <a:t>first ten to twelve minutes</a:t>
            </a:r>
            <a:r>
              <a:rPr lang="en-US" sz="4800" dirty="0">
                <a:solidFill>
                  <a:schemeClr val="bg2">
                    <a:lumMod val="10000"/>
                  </a:schemeClr>
                </a:solidFill>
                <a:latin typeface="Helvetica" pitchFamily="2" charset="0"/>
              </a:rPr>
              <a:t> upon entering the church campus.</a:t>
            </a:r>
          </a:p>
        </p:txBody>
      </p:sp>
    </p:spTree>
    <p:extLst>
      <p:ext uri="{BB962C8B-B14F-4D97-AF65-F5344CB8AC3E}">
        <p14:creationId xmlns:p14="http://schemas.microsoft.com/office/powerpoint/2010/main" val="398088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normAutofit fontScale="90000"/>
          </a:bodyPr>
          <a:lstStyle/>
          <a:p>
            <a:r>
              <a:rPr lang="en-US" b="1" dirty="0">
                <a:solidFill>
                  <a:schemeClr val="tx2">
                    <a:lumMod val="50000"/>
                  </a:schemeClr>
                </a:solidFill>
                <a:latin typeface="Helvetica" pitchFamily="2" charset="0"/>
              </a:rPr>
              <a:t>So, what happens in the first twelve minutes?</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2159259"/>
            <a:ext cx="10515600" cy="4351338"/>
          </a:xfrm>
        </p:spPr>
        <p:txBody>
          <a:bodyPr>
            <a:normAutofit/>
          </a:bodyPr>
          <a:lstStyle/>
          <a:p>
            <a:r>
              <a:rPr lang="en-US" sz="3200" dirty="0">
                <a:solidFill>
                  <a:schemeClr val="bg2">
                    <a:lumMod val="10000"/>
                  </a:schemeClr>
                </a:solidFill>
                <a:latin typeface="Helvetica" pitchFamily="2" charset="0"/>
              </a:rPr>
              <a:t>They see your facilities</a:t>
            </a:r>
          </a:p>
          <a:p>
            <a:r>
              <a:rPr lang="en-US" sz="3200" dirty="0">
                <a:solidFill>
                  <a:schemeClr val="bg2">
                    <a:lumMod val="10000"/>
                  </a:schemeClr>
                </a:solidFill>
                <a:latin typeface="Helvetica" pitchFamily="2" charset="0"/>
              </a:rPr>
              <a:t>They meet your people</a:t>
            </a:r>
          </a:p>
          <a:p>
            <a:r>
              <a:rPr lang="en-US" sz="3200" dirty="0">
                <a:solidFill>
                  <a:schemeClr val="bg2">
                    <a:lumMod val="10000"/>
                  </a:schemeClr>
                </a:solidFill>
                <a:latin typeface="Helvetica" pitchFamily="2" charset="0"/>
              </a:rPr>
              <a:t>They decide whether you can meet their needs</a:t>
            </a:r>
          </a:p>
          <a:p>
            <a:r>
              <a:rPr lang="en-US" sz="3200" dirty="0">
                <a:solidFill>
                  <a:schemeClr val="bg2">
                    <a:lumMod val="10000"/>
                  </a:schemeClr>
                </a:solidFill>
                <a:latin typeface="Helvetica" pitchFamily="2" charset="0"/>
              </a:rPr>
              <a:t>They decide whether to come back</a:t>
            </a:r>
          </a:p>
          <a:p>
            <a:endParaRPr lang="en-US" sz="3200" dirty="0">
              <a:solidFill>
                <a:schemeClr val="bg2">
                  <a:lumMod val="10000"/>
                </a:schemeClr>
              </a:solidFill>
              <a:latin typeface="Helvetica" pitchFamily="2" charset="0"/>
            </a:endParaRPr>
          </a:p>
          <a:p>
            <a:pPr marL="0" indent="0">
              <a:buNone/>
            </a:pPr>
            <a:r>
              <a:rPr lang="en-US" sz="3200" i="1" dirty="0">
                <a:solidFill>
                  <a:schemeClr val="bg2">
                    <a:lumMod val="10000"/>
                  </a:schemeClr>
                </a:solidFill>
                <a:latin typeface="Helvetica" pitchFamily="2" charset="0"/>
              </a:rPr>
              <a:t>... Before they have heard the music or sermon.</a:t>
            </a:r>
            <a:endParaRPr lang="en-US" i="1" dirty="0">
              <a:solidFill>
                <a:schemeClr val="bg2">
                  <a:lumMod val="10000"/>
                </a:schemeClr>
              </a:solidFill>
              <a:latin typeface="Helvetica" pitchFamily="2" charset="0"/>
            </a:endParaRPr>
          </a:p>
        </p:txBody>
      </p:sp>
    </p:spTree>
    <p:extLst>
      <p:ext uri="{BB962C8B-B14F-4D97-AF65-F5344CB8AC3E}">
        <p14:creationId xmlns:p14="http://schemas.microsoft.com/office/powerpoint/2010/main" val="179797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normAutofit/>
          </a:bodyPr>
          <a:lstStyle/>
          <a:p>
            <a:r>
              <a:rPr lang="en-US" b="1" dirty="0">
                <a:solidFill>
                  <a:schemeClr val="tx2">
                    <a:lumMod val="50000"/>
                  </a:schemeClr>
                </a:solidFill>
                <a:latin typeface="Helvetica" pitchFamily="2" charset="0"/>
              </a:rPr>
              <a:t>A. Your church campus must:</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2159259"/>
            <a:ext cx="10515600" cy="4351338"/>
          </a:xfrm>
        </p:spPr>
        <p:txBody>
          <a:bodyPr>
            <a:normAutofit/>
          </a:bodyPr>
          <a:lstStyle/>
          <a:p>
            <a:r>
              <a:rPr lang="en-US" sz="4000" dirty="0">
                <a:solidFill>
                  <a:schemeClr val="bg2">
                    <a:lumMod val="10000"/>
                  </a:schemeClr>
                </a:solidFill>
                <a:latin typeface="Helvetica" pitchFamily="2" charset="0"/>
              </a:rPr>
              <a:t>Have </a:t>
            </a:r>
            <a:r>
              <a:rPr lang="en-US" sz="4000" u="sng" dirty="0">
                <a:solidFill>
                  <a:schemeClr val="bg2">
                    <a:lumMod val="10000"/>
                  </a:schemeClr>
                </a:solidFill>
                <a:latin typeface="Helvetica" pitchFamily="2" charset="0"/>
              </a:rPr>
              <a:t>directional</a:t>
            </a:r>
            <a:r>
              <a:rPr lang="en-US" sz="4000" dirty="0">
                <a:solidFill>
                  <a:schemeClr val="bg2">
                    <a:lumMod val="10000"/>
                  </a:schemeClr>
                </a:solidFill>
                <a:latin typeface="Helvetica" pitchFamily="2" charset="0"/>
              </a:rPr>
              <a:t> signage in parking areas and outside of buildings</a:t>
            </a:r>
          </a:p>
          <a:p>
            <a:r>
              <a:rPr lang="en-US" sz="4000" dirty="0">
                <a:solidFill>
                  <a:schemeClr val="bg2">
                    <a:lumMod val="10000"/>
                  </a:schemeClr>
                </a:solidFill>
                <a:latin typeface="Helvetica" pitchFamily="2" charset="0"/>
              </a:rPr>
              <a:t>Be well </a:t>
            </a:r>
            <a:r>
              <a:rPr lang="en-US" sz="4000" u="sng" dirty="0">
                <a:solidFill>
                  <a:schemeClr val="bg2">
                    <a:lumMod val="10000"/>
                  </a:schemeClr>
                </a:solidFill>
                <a:latin typeface="Helvetica" pitchFamily="2" charset="0"/>
              </a:rPr>
              <a:t>landscaped</a:t>
            </a:r>
          </a:p>
          <a:p>
            <a:r>
              <a:rPr lang="en-US" sz="4000" dirty="0">
                <a:solidFill>
                  <a:schemeClr val="bg2">
                    <a:lumMod val="10000"/>
                  </a:schemeClr>
                </a:solidFill>
                <a:latin typeface="Helvetica" pitchFamily="2" charset="0"/>
              </a:rPr>
              <a:t>Be clean and well maintained</a:t>
            </a:r>
          </a:p>
          <a:p>
            <a:r>
              <a:rPr lang="en-US" sz="4000" dirty="0">
                <a:solidFill>
                  <a:schemeClr val="bg2">
                    <a:lumMod val="10000"/>
                  </a:schemeClr>
                </a:solidFill>
                <a:latin typeface="Helvetica" pitchFamily="2" charset="0"/>
              </a:rPr>
              <a:t>Be inviting cosmetically</a:t>
            </a:r>
          </a:p>
        </p:txBody>
      </p:sp>
    </p:spTree>
    <p:extLst>
      <p:ext uri="{BB962C8B-B14F-4D97-AF65-F5344CB8AC3E}">
        <p14:creationId xmlns:p14="http://schemas.microsoft.com/office/powerpoint/2010/main" val="335258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normAutofit/>
          </a:bodyPr>
          <a:lstStyle/>
          <a:p>
            <a:r>
              <a:rPr lang="en-US" b="1" dirty="0">
                <a:solidFill>
                  <a:schemeClr val="tx2">
                    <a:lumMod val="50000"/>
                  </a:schemeClr>
                </a:solidFill>
                <a:latin typeface="Helvetica" pitchFamily="2" charset="0"/>
              </a:rPr>
              <a:t>B. Parking Lot/Guest Parking</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2159259"/>
            <a:ext cx="10515600" cy="4351338"/>
          </a:xfrm>
        </p:spPr>
        <p:txBody>
          <a:bodyPr>
            <a:normAutofit/>
          </a:bodyPr>
          <a:lstStyle/>
          <a:p>
            <a:r>
              <a:rPr lang="en-US" sz="4000" dirty="0">
                <a:solidFill>
                  <a:schemeClr val="bg2">
                    <a:lumMod val="10000"/>
                  </a:schemeClr>
                </a:solidFill>
                <a:latin typeface="Helvetica" pitchFamily="2" charset="0"/>
              </a:rPr>
              <a:t>Adequate number of guest parking spaces</a:t>
            </a:r>
          </a:p>
          <a:p>
            <a:r>
              <a:rPr lang="en-US" sz="4000" dirty="0">
                <a:solidFill>
                  <a:schemeClr val="bg2">
                    <a:lumMod val="10000"/>
                  </a:schemeClr>
                </a:solidFill>
                <a:latin typeface="Helvetica" pitchFamily="2" charset="0"/>
              </a:rPr>
              <a:t>Easy to </a:t>
            </a:r>
            <a:r>
              <a:rPr lang="en-US" sz="4000" u="sng" dirty="0">
                <a:solidFill>
                  <a:schemeClr val="bg2">
                    <a:lumMod val="10000"/>
                  </a:schemeClr>
                </a:solidFill>
                <a:latin typeface="Helvetica" pitchFamily="2" charset="0"/>
              </a:rPr>
              <a:t>identify</a:t>
            </a:r>
            <a:r>
              <a:rPr lang="en-US" sz="4000" dirty="0">
                <a:solidFill>
                  <a:schemeClr val="bg2">
                    <a:lumMod val="10000"/>
                  </a:schemeClr>
                </a:solidFill>
                <a:latin typeface="Helvetica" pitchFamily="2" charset="0"/>
              </a:rPr>
              <a:t> and </a:t>
            </a:r>
            <a:r>
              <a:rPr lang="en-US" sz="4000" u="sng" dirty="0">
                <a:solidFill>
                  <a:schemeClr val="bg2">
                    <a:lumMod val="10000"/>
                  </a:schemeClr>
                </a:solidFill>
                <a:latin typeface="Helvetica" pitchFamily="2" charset="0"/>
              </a:rPr>
              <a:t>locate</a:t>
            </a:r>
          </a:p>
          <a:p>
            <a:r>
              <a:rPr lang="en-US" sz="4000" dirty="0">
                <a:solidFill>
                  <a:schemeClr val="bg2">
                    <a:lumMod val="10000"/>
                  </a:schemeClr>
                </a:solidFill>
                <a:latin typeface="Helvetica" pitchFamily="2" charset="0"/>
              </a:rPr>
              <a:t>Must be your best parking spaces</a:t>
            </a:r>
          </a:p>
          <a:p>
            <a:r>
              <a:rPr lang="en-US" sz="4000" dirty="0">
                <a:solidFill>
                  <a:schemeClr val="bg2">
                    <a:lumMod val="10000"/>
                  </a:schemeClr>
                </a:solidFill>
                <a:latin typeface="Helvetica" pitchFamily="2" charset="0"/>
              </a:rPr>
              <a:t>Must have </a:t>
            </a:r>
            <a:r>
              <a:rPr lang="en-US" sz="4000" u="sng" dirty="0">
                <a:solidFill>
                  <a:schemeClr val="bg2">
                    <a:lumMod val="10000"/>
                  </a:schemeClr>
                </a:solidFill>
                <a:latin typeface="Helvetica" pitchFamily="2" charset="0"/>
              </a:rPr>
              <a:t>greeters</a:t>
            </a:r>
          </a:p>
        </p:txBody>
      </p:sp>
    </p:spTree>
    <p:extLst>
      <p:ext uri="{BB962C8B-B14F-4D97-AF65-F5344CB8AC3E}">
        <p14:creationId xmlns:p14="http://schemas.microsoft.com/office/powerpoint/2010/main" val="50456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normAutofit/>
          </a:bodyPr>
          <a:lstStyle/>
          <a:p>
            <a:r>
              <a:rPr lang="en-US" b="1" dirty="0">
                <a:solidFill>
                  <a:schemeClr val="tx2">
                    <a:lumMod val="50000"/>
                  </a:schemeClr>
                </a:solidFill>
                <a:latin typeface="Helvetica" pitchFamily="2" charset="0"/>
              </a:rPr>
              <a:t>C. Your Greeters …</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2159259"/>
            <a:ext cx="10515600" cy="4351338"/>
          </a:xfrm>
        </p:spPr>
        <p:txBody>
          <a:bodyPr>
            <a:normAutofit/>
          </a:bodyPr>
          <a:lstStyle/>
          <a:p>
            <a:r>
              <a:rPr lang="en-US" sz="4000" dirty="0">
                <a:solidFill>
                  <a:schemeClr val="bg2">
                    <a:lumMod val="10000"/>
                  </a:schemeClr>
                </a:solidFill>
                <a:latin typeface="Helvetica" pitchFamily="2" charset="0"/>
              </a:rPr>
              <a:t>Should wear name tags</a:t>
            </a:r>
          </a:p>
          <a:p>
            <a:r>
              <a:rPr lang="en-US" sz="4000" dirty="0">
                <a:solidFill>
                  <a:schemeClr val="bg2">
                    <a:lumMod val="10000"/>
                  </a:schemeClr>
                </a:solidFill>
                <a:latin typeface="Helvetica" pitchFamily="2" charset="0"/>
              </a:rPr>
              <a:t>Should be </a:t>
            </a:r>
            <a:r>
              <a:rPr lang="en-US" sz="4000" u="sng" dirty="0">
                <a:solidFill>
                  <a:schemeClr val="bg2">
                    <a:lumMod val="10000"/>
                  </a:schemeClr>
                </a:solidFill>
                <a:latin typeface="Helvetica" pitchFamily="2" charset="0"/>
              </a:rPr>
              <a:t>friendly</a:t>
            </a:r>
          </a:p>
          <a:p>
            <a:r>
              <a:rPr lang="en-US" sz="4000" dirty="0">
                <a:solidFill>
                  <a:schemeClr val="bg2">
                    <a:lumMod val="10000"/>
                  </a:schemeClr>
                </a:solidFill>
                <a:latin typeface="Helvetica" pitchFamily="2" charset="0"/>
              </a:rPr>
              <a:t>Should understand the value of this ministry</a:t>
            </a:r>
          </a:p>
          <a:p>
            <a:r>
              <a:rPr lang="en-US" sz="4000" dirty="0">
                <a:solidFill>
                  <a:schemeClr val="bg2">
                    <a:lumMod val="10000"/>
                  </a:schemeClr>
                </a:solidFill>
                <a:latin typeface="Helvetica" pitchFamily="2" charset="0"/>
              </a:rPr>
              <a:t>Should escort guests to the welcome/information center</a:t>
            </a:r>
          </a:p>
          <a:p>
            <a:r>
              <a:rPr lang="en-US" sz="4000" dirty="0">
                <a:solidFill>
                  <a:schemeClr val="bg2">
                    <a:lumMod val="10000"/>
                  </a:schemeClr>
                </a:solidFill>
                <a:latin typeface="Helvetica" pitchFamily="2" charset="0"/>
              </a:rPr>
              <a:t>Should introduce guests by name</a:t>
            </a:r>
          </a:p>
        </p:txBody>
      </p:sp>
    </p:spTree>
    <p:extLst>
      <p:ext uri="{BB962C8B-B14F-4D97-AF65-F5344CB8AC3E}">
        <p14:creationId xmlns:p14="http://schemas.microsoft.com/office/powerpoint/2010/main" val="81070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The Value of a Smile</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3200" dirty="0">
                <a:solidFill>
                  <a:schemeClr val="bg2">
                    <a:lumMod val="10000"/>
                  </a:schemeClr>
                </a:solidFill>
                <a:latin typeface="Helvetica" pitchFamily="2" charset="0"/>
              </a:rPr>
              <a:t>Holiday Inn interviewed 5,000 people to fill 500 positions that were needed to open a new facility. When the hotel managers interviewed these candidates, they excluded anybody who smiled fewer than four times during their interview. This standard was applied to every job and to every prospective employee.</a:t>
            </a:r>
          </a:p>
          <a:p>
            <a:pPr marL="0" indent="0">
              <a:buNone/>
            </a:pPr>
            <a:r>
              <a:rPr lang="en-US" sz="3200" b="1" dirty="0">
                <a:solidFill>
                  <a:schemeClr val="bg2">
                    <a:lumMod val="10000"/>
                  </a:schemeClr>
                </a:solidFill>
                <a:latin typeface="Helvetica" pitchFamily="2" charset="0"/>
              </a:rPr>
              <a:t>How many of your church members would qualify for a job at Holiday Inn?</a:t>
            </a:r>
          </a:p>
        </p:txBody>
      </p:sp>
    </p:spTree>
    <p:extLst>
      <p:ext uri="{BB962C8B-B14F-4D97-AF65-F5344CB8AC3E}">
        <p14:creationId xmlns:p14="http://schemas.microsoft.com/office/powerpoint/2010/main" val="365886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Transitioning Our Guests</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3600" dirty="0">
                <a:solidFill>
                  <a:schemeClr val="bg2">
                    <a:lumMod val="10000"/>
                  </a:schemeClr>
                </a:solidFill>
                <a:latin typeface="Helvetica" pitchFamily="2" charset="0"/>
              </a:rPr>
              <a:t>Parking Lot Greeters should escort all guests from the parking lot to the Welcome/Information Center.</a:t>
            </a:r>
          </a:p>
          <a:p>
            <a:pPr marL="0" indent="0">
              <a:buNone/>
            </a:pPr>
            <a:r>
              <a:rPr lang="en-US" sz="3600" dirty="0">
                <a:solidFill>
                  <a:schemeClr val="bg2">
                    <a:lumMod val="10000"/>
                  </a:schemeClr>
                </a:solidFill>
                <a:latin typeface="Helvetica" pitchFamily="2" charset="0"/>
              </a:rPr>
              <a:t>This time is extremely valuable and should be used to discover the interests and needs of the guests which the church can meet.</a:t>
            </a:r>
          </a:p>
        </p:txBody>
      </p:sp>
    </p:spTree>
    <p:extLst>
      <p:ext uri="{BB962C8B-B14F-4D97-AF65-F5344CB8AC3E}">
        <p14:creationId xmlns:p14="http://schemas.microsoft.com/office/powerpoint/2010/main" val="133037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6A12-44B6-6B4B-A935-B44E3C1D6FAF}"/>
              </a:ext>
            </a:extLst>
          </p:cNvPr>
          <p:cNvSpPr>
            <a:spLocks noGrp="1"/>
          </p:cNvSpPr>
          <p:nvPr>
            <p:ph type="ctrTitle"/>
          </p:nvPr>
        </p:nvSpPr>
        <p:spPr>
          <a:xfrm>
            <a:off x="807308" y="2480356"/>
            <a:ext cx="10577384" cy="1897288"/>
          </a:xfrm>
        </p:spPr>
        <p:txBody>
          <a:bodyPr>
            <a:noAutofit/>
          </a:bodyPr>
          <a:lstStyle/>
          <a:p>
            <a:r>
              <a:rPr lang="en-US" dirty="0">
                <a:solidFill>
                  <a:schemeClr val="tx2">
                    <a:lumMod val="50000"/>
                  </a:schemeClr>
                </a:solidFill>
                <a:latin typeface="Helvetica" pitchFamily="2" charset="0"/>
              </a:rPr>
              <a:t>Getting Ready for Company</a:t>
            </a:r>
            <a:br>
              <a:rPr lang="en-US" dirty="0">
                <a:solidFill>
                  <a:schemeClr val="tx2">
                    <a:lumMod val="50000"/>
                  </a:schemeClr>
                </a:solidFill>
                <a:latin typeface="Helvetica" pitchFamily="2" charset="0"/>
              </a:rPr>
            </a:br>
            <a:r>
              <a:rPr lang="en-US" b="1" dirty="0">
                <a:solidFill>
                  <a:schemeClr val="tx2">
                    <a:lumMod val="50000"/>
                  </a:schemeClr>
                </a:solidFill>
                <a:latin typeface="Helvetica" pitchFamily="2" charset="0"/>
              </a:rPr>
              <a:t>B. On the Inside</a:t>
            </a:r>
          </a:p>
        </p:txBody>
      </p:sp>
    </p:spTree>
    <p:extLst>
      <p:ext uri="{BB962C8B-B14F-4D97-AF65-F5344CB8AC3E}">
        <p14:creationId xmlns:p14="http://schemas.microsoft.com/office/powerpoint/2010/main" val="1776979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The Welcome/Information Center</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4000" dirty="0">
                <a:solidFill>
                  <a:schemeClr val="bg2">
                    <a:lumMod val="10000"/>
                  </a:schemeClr>
                </a:solidFill>
                <a:latin typeface="Helvetica" pitchFamily="2" charset="0"/>
              </a:rPr>
              <a:t>At the Welcome/Information Center, all guests must be welcomed and receive information.</a:t>
            </a:r>
          </a:p>
        </p:txBody>
      </p:sp>
    </p:spTree>
    <p:extLst>
      <p:ext uri="{BB962C8B-B14F-4D97-AF65-F5344CB8AC3E}">
        <p14:creationId xmlns:p14="http://schemas.microsoft.com/office/powerpoint/2010/main" val="382693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Hebrews 13:1</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4000" dirty="0">
                <a:solidFill>
                  <a:schemeClr val="bg2">
                    <a:lumMod val="10000"/>
                  </a:schemeClr>
                </a:solidFill>
                <a:latin typeface="Helvetica" pitchFamily="2" charset="0"/>
              </a:rPr>
              <a:t>Let brotherly love continue. Do not forget to entertain strangers, for by so doing some have unwittingly entertained angels. Remember the prisoners as if chained with them—those who are mistreated—since you yourselves are in the body also.</a:t>
            </a:r>
          </a:p>
        </p:txBody>
      </p:sp>
    </p:spTree>
    <p:extLst>
      <p:ext uri="{BB962C8B-B14F-4D97-AF65-F5344CB8AC3E}">
        <p14:creationId xmlns:p14="http://schemas.microsoft.com/office/powerpoint/2010/main" val="226440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normAutofit/>
          </a:bodyPr>
          <a:lstStyle/>
          <a:p>
            <a:r>
              <a:rPr lang="en-US" b="1" dirty="0">
                <a:solidFill>
                  <a:schemeClr val="tx2">
                    <a:lumMod val="50000"/>
                  </a:schemeClr>
                </a:solidFill>
                <a:latin typeface="Helvetica" pitchFamily="2" charset="0"/>
              </a:rPr>
              <a:t>What type of information?</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2159259"/>
            <a:ext cx="10515600" cy="4351338"/>
          </a:xfrm>
        </p:spPr>
        <p:txBody>
          <a:bodyPr>
            <a:normAutofit lnSpcReduction="10000"/>
          </a:bodyPr>
          <a:lstStyle/>
          <a:p>
            <a:r>
              <a:rPr lang="en-US" sz="3200" dirty="0">
                <a:solidFill>
                  <a:schemeClr val="bg2">
                    <a:lumMod val="10000"/>
                  </a:schemeClr>
                </a:solidFill>
                <a:latin typeface="Helvetica" pitchFamily="2" charset="0"/>
              </a:rPr>
              <a:t>Church newsletter</a:t>
            </a:r>
          </a:p>
          <a:p>
            <a:r>
              <a:rPr lang="en-US" sz="3200" dirty="0">
                <a:solidFill>
                  <a:schemeClr val="bg2">
                    <a:lumMod val="10000"/>
                  </a:schemeClr>
                </a:solidFill>
                <a:latin typeface="Helvetica" pitchFamily="2" charset="0"/>
              </a:rPr>
              <a:t>Information on upcoming events for all ages</a:t>
            </a:r>
          </a:p>
          <a:p>
            <a:r>
              <a:rPr lang="en-US" sz="3200" dirty="0">
                <a:solidFill>
                  <a:schemeClr val="bg2">
                    <a:lumMod val="10000"/>
                  </a:schemeClr>
                </a:solidFill>
                <a:latin typeface="Helvetica" pitchFamily="2" charset="0"/>
              </a:rPr>
              <a:t>Information on all ministries</a:t>
            </a:r>
          </a:p>
          <a:p>
            <a:r>
              <a:rPr lang="en-US" sz="3200" dirty="0">
                <a:solidFill>
                  <a:schemeClr val="bg2">
                    <a:lumMod val="10000"/>
                  </a:schemeClr>
                </a:solidFill>
                <a:latin typeface="Helvetica" pitchFamily="2" charset="0"/>
              </a:rPr>
              <a:t>Information about discipleship/Sunday School classes</a:t>
            </a:r>
          </a:p>
          <a:p>
            <a:r>
              <a:rPr lang="en-US" sz="3200" dirty="0">
                <a:solidFill>
                  <a:schemeClr val="bg2">
                    <a:lumMod val="10000"/>
                  </a:schemeClr>
                </a:solidFill>
                <a:latin typeface="Helvetica" pitchFamily="2" charset="0"/>
              </a:rPr>
              <a:t>Information on recreational opportunities</a:t>
            </a:r>
          </a:p>
          <a:p>
            <a:r>
              <a:rPr lang="en-US" sz="3200" dirty="0">
                <a:solidFill>
                  <a:schemeClr val="bg2">
                    <a:lumMod val="10000"/>
                  </a:schemeClr>
                </a:solidFill>
                <a:latin typeface="Helvetica" pitchFamily="2" charset="0"/>
              </a:rPr>
              <a:t>Information on the staff and who to call for what </a:t>
            </a:r>
          </a:p>
          <a:p>
            <a:r>
              <a:rPr lang="en-US" sz="3200" dirty="0">
                <a:solidFill>
                  <a:schemeClr val="bg2">
                    <a:lumMod val="10000"/>
                  </a:schemeClr>
                </a:solidFill>
                <a:latin typeface="Helvetica" pitchFamily="2" charset="0"/>
              </a:rPr>
              <a:t>Campus Map</a:t>
            </a:r>
          </a:p>
          <a:p>
            <a:r>
              <a:rPr lang="en-US" sz="3200" dirty="0">
                <a:solidFill>
                  <a:schemeClr val="bg2">
                    <a:lumMod val="10000"/>
                  </a:schemeClr>
                </a:solidFill>
                <a:latin typeface="Helvetica" pitchFamily="2" charset="0"/>
              </a:rPr>
              <a:t>Gifts (ex. Coupon for free Wed. night dinner)</a:t>
            </a:r>
          </a:p>
        </p:txBody>
      </p:sp>
    </p:spTree>
    <p:extLst>
      <p:ext uri="{BB962C8B-B14F-4D97-AF65-F5344CB8AC3E}">
        <p14:creationId xmlns:p14="http://schemas.microsoft.com/office/powerpoint/2010/main" val="170231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endParaRPr lang="en-US" b="1" dirty="0">
              <a:solidFill>
                <a:schemeClr val="tx2">
                  <a:lumMod val="50000"/>
                </a:schemeClr>
              </a:solidFill>
              <a:latin typeface="Helvetica" pitchFamily="2" charset="0"/>
            </a:endParaRP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3600" dirty="0">
                <a:solidFill>
                  <a:schemeClr val="bg2">
                    <a:lumMod val="10000"/>
                  </a:schemeClr>
                </a:solidFill>
                <a:latin typeface="Helvetica" pitchFamily="2" charset="0"/>
              </a:rPr>
              <a:t>Parking Lot Greeters then escort the guests to a Sunday School class, nursery, youth area or to the Worship Center.</a:t>
            </a:r>
          </a:p>
          <a:p>
            <a:pPr marL="0" indent="0">
              <a:buNone/>
            </a:pPr>
            <a:r>
              <a:rPr lang="en-US" sz="3600" dirty="0">
                <a:solidFill>
                  <a:schemeClr val="bg2">
                    <a:lumMod val="10000"/>
                  </a:schemeClr>
                </a:solidFill>
                <a:latin typeface="Helvetica" pitchFamily="2" charset="0"/>
              </a:rPr>
              <a:t>There, the guest must be introduced to the class greeters, teacher or usher by name.</a:t>
            </a:r>
          </a:p>
        </p:txBody>
      </p:sp>
    </p:spTree>
    <p:extLst>
      <p:ext uri="{BB962C8B-B14F-4D97-AF65-F5344CB8AC3E}">
        <p14:creationId xmlns:p14="http://schemas.microsoft.com/office/powerpoint/2010/main" val="105726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The Nursery</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4800" dirty="0">
                <a:solidFill>
                  <a:schemeClr val="bg2">
                    <a:lumMod val="10000"/>
                  </a:schemeClr>
                </a:solidFill>
                <a:latin typeface="Helvetica" pitchFamily="2" charset="0"/>
              </a:rPr>
              <a:t>The Nursery area must be </a:t>
            </a:r>
            <a:r>
              <a:rPr lang="en-US" sz="4800" u="sng" dirty="0">
                <a:solidFill>
                  <a:schemeClr val="bg2">
                    <a:lumMod val="10000"/>
                  </a:schemeClr>
                </a:solidFill>
                <a:latin typeface="Helvetica" pitchFamily="2" charset="0"/>
              </a:rPr>
              <a:t>clean</a:t>
            </a:r>
            <a:r>
              <a:rPr lang="en-US" sz="4800" dirty="0">
                <a:solidFill>
                  <a:schemeClr val="bg2">
                    <a:lumMod val="10000"/>
                  </a:schemeClr>
                </a:solidFill>
                <a:latin typeface="Helvetica" pitchFamily="2" charset="0"/>
              </a:rPr>
              <a:t>, </a:t>
            </a:r>
            <a:r>
              <a:rPr lang="en-US" sz="4800" u="sng" dirty="0">
                <a:solidFill>
                  <a:schemeClr val="bg2">
                    <a:lumMod val="10000"/>
                  </a:schemeClr>
                </a:solidFill>
                <a:latin typeface="Helvetica" pitchFamily="2" charset="0"/>
              </a:rPr>
              <a:t>bright</a:t>
            </a:r>
            <a:r>
              <a:rPr lang="en-US" sz="4800" dirty="0">
                <a:solidFill>
                  <a:schemeClr val="bg2">
                    <a:lumMod val="10000"/>
                  </a:schemeClr>
                </a:solidFill>
                <a:latin typeface="Helvetica" pitchFamily="2" charset="0"/>
              </a:rPr>
              <a:t>, </a:t>
            </a:r>
            <a:r>
              <a:rPr lang="en-US" sz="4800" u="sng" dirty="0">
                <a:solidFill>
                  <a:schemeClr val="bg2">
                    <a:lumMod val="10000"/>
                  </a:schemeClr>
                </a:solidFill>
                <a:latin typeface="Helvetica" pitchFamily="2" charset="0"/>
              </a:rPr>
              <a:t>cheerful</a:t>
            </a:r>
            <a:r>
              <a:rPr lang="en-US" sz="4800" dirty="0">
                <a:solidFill>
                  <a:schemeClr val="bg2">
                    <a:lumMod val="10000"/>
                  </a:schemeClr>
                </a:solidFill>
                <a:latin typeface="Helvetica" pitchFamily="2" charset="0"/>
              </a:rPr>
              <a:t>, and </a:t>
            </a:r>
            <a:r>
              <a:rPr lang="en-US" sz="4800" u="sng" dirty="0">
                <a:solidFill>
                  <a:schemeClr val="bg2">
                    <a:lumMod val="10000"/>
                  </a:schemeClr>
                </a:solidFill>
                <a:latin typeface="Helvetica" pitchFamily="2" charset="0"/>
              </a:rPr>
              <a:t>secure</a:t>
            </a:r>
            <a:r>
              <a:rPr lang="en-US" sz="4800" dirty="0">
                <a:solidFill>
                  <a:schemeClr val="bg2">
                    <a:lumMod val="10000"/>
                  </a:schemeClr>
                </a:solidFill>
                <a:latin typeface="Helvetica" pitchFamily="2" charset="0"/>
              </a:rPr>
              <a:t>.</a:t>
            </a:r>
          </a:p>
        </p:txBody>
      </p:sp>
    </p:spTree>
    <p:extLst>
      <p:ext uri="{BB962C8B-B14F-4D97-AF65-F5344CB8AC3E}">
        <p14:creationId xmlns:p14="http://schemas.microsoft.com/office/powerpoint/2010/main" val="184637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Acknowledge Guests During Worship</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4800" dirty="0">
                <a:solidFill>
                  <a:schemeClr val="bg2">
                    <a:lumMod val="10000"/>
                  </a:schemeClr>
                </a:solidFill>
                <a:latin typeface="Helvetica" pitchFamily="2" charset="0"/>
              </a:rPr>
              <a:t>How we acknowledge our guests during a worship service can either make them feel welcomed or embarrassed.</a:t>
            </a:r>
          </a:p>
        </p:txBody>
      </p:sp>
    </p:spTree>
    <p:extLst>
      <p:ext uri="{BB962C8B-B14F-4D97-AF65-F5344CB8AC3E}">
        <p14:creationId xmlns:p14="http://schemas.microsoft.com/office/powerpoint/2010/main" val="128376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normAutofit/>
          </a:bodyPr>
          <a:lstStyle/>
          <a:p>
            <a:r>
              <a:rPr lang="en-US" b="1" dirty="0">
                <a:solidFill>
                  <a:schemeClr val="tx2">
                    <a:lumMod val="50000"/>
                  </a:schemeClr>
                </a:solidFill>
                <a:latin typeface="Helvetica" pitchFamily="2" charset="0"/>
              </a:rPr>
              <a:t>How to make your guests feel valued</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2159259"/>
            <a:ext cx="10515600" cy="4351338"/>
          </a:xfrm>
        </p:spPr>
        <p:txBody>
          <a:bodyPr>
            <a:normAutofit lnSpcReduction="10000"/>
          </a:bodyPr>
          <a:lstStyle/>
          <a:p>
            <a:r>
              <a:rPr lang="en-US" sz="3200" dirty="0">
                <a:solidFill>
                  <a:schemeClr val="bg2">
                    <a:lumMod val="10000"/>
                  </a:schemeClr>
                </a:solidFill>
                <a:latin typeface="Helvetica" pitchFamily="2" charset="0"/>
              </a:rPr>
              <a:t>Include – do not </a:t>
            </a:r>
            <a:r>
              <a:rPr lang="en-US" sz="3200" u="sng" dirty="0">
                <a:solidFill>
                  <a:schemeClr val="bg2">
                    <a:lumMod val="10000"/>
                  </a:schemeClr>
                </a:solidFill>
                <a:latin typeface="Helvetica" pitchFamily="2" charset="0"/>
              </a:rPr>
              <a:t>exclude</a:t>
            </a:r>
            <a:r>
              <a:rPr lang="en-US" sz="3200" dirty="0">
                <a:solidFill>
                  <a:schemeClr val="bg2">
                    <a:lumMod val="10000"/>
                  </a:schemeClr>
                </a:solidFill>
                <a:latin typeface="Helvetica" pitchFamily="2" charset="0"/>
              </a:rPr>
              <a:t>. Act like every person is a first time guest.</a:t>
            </a:r>
          </a:p>
          <a:p>
            <a:r>
              <a:rPr lang="en-US" sz="3200" dirty="0">
                <a:solidFill>
                  <a:schemeClr val="bg2">
                    <a:lumMod val="10000"/>
                  </a:schemeClr>
                </a:solidFill>
                <a:latin typeface="Helvetica" pitchFamily="2" charset="0"/>
              </a:rPr>
              <a:t>Everyone who gives an announcement, sings, speaks, etc. Must be introduced or introduce themselves.</a:t>
            </a:r>
          </a:p>
          <a:p>
            <a:r>
              <a:rPr lang="en-US" sz="3200" dirty="0">
                <a:solidFill>
                  <a:schemeClr val="bg2">
                    <a:lumMod val="10000"/>
                  </a:schemeClr>
                </a:solidFill>
                <a:latin typeface="Helvetica" pitchFamily="2" charset="0"/>
              </a:rPr>
              <a:t>When you acknowledge your guests, allow them some anonymity.</a:t>
            </a:r>
          </a:p>
          <a:p>
            <a:r>
              <a:rPr lang="en-US" sz="3200" dirty="0">
                <a:solidFill>
                  <a:schemeClr val="bg2">
                    <a:lumMod val="10000"/>
                  </a:schemeClr>
                </a:solidFill>
                <a:latin typeface="Helvetica" pitchFamily="2" charset="0"/>
              </a:rPr>
              <a:t>Teach your people to value their guests.</a:t>
            </a:r>
          </a:p>
          <a:p>
            <a:r>
              <a:rPr lang="en-US" sz="3200" dirty="0">
                <a:solidFill>
                  <a:schemeClr val="bg2">
                    <a:lumMod val="10000"/>
                  </a:schemeClr>
                </a:solidFill>
                <a:latin typeface="Helvetica" pitchFamily="2" charset="0"/>
              </a:rPr>
              <a:t>Provide a </a:t>
            </a:r>
            <a:r>
              <a:rPr lang="en-US" sz="3200" u="sng" dirty="0">
                <a:solidFill>
                  <a:schemeClr val="bg2">
                    <a:lumMod val="10000"/>
                  </a:schemeClr>
                </a:solidFill>
                <a:latin typeface="Helvetica" pitchFamily="2" charset="0"/>
              </a:rPr>
              <a:t>reception</a:t>
            </a:r>
            <a:r>
              <a:rPr lang="en-US" sz="3200" dirty="0">
                <a:solidFill>
                  <a:schemeClr val="bg2">
                    <a:lumMod val="10000"/>
                  </a:schemeClr>
                </a:solidFill>
                <a:latin typeface="Helvetica" pitchFamily="2" charset="0"/>
              </a:rPr>
              <a:t> for guests following the service so they can personally meet the pastor and staff.</a:t>
            </a:r>
          </a:p>
        </p:txBody>
      </p:sp>
    </p:spTree>
    <p:extLst>
      <p:ext uri="{BB962C8B-B14F-4D97-AF65-F5344CB8AC3E}">
        <p14:creationId xmlns:p14="http://schemas.microsoft.com/office/powerpoint/2010/main" val="196014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normAutofit/>
          </a:bodyPr>
          <a:lstStyle/>
          <a:p>
            <a:r>
              <a:rPr lang="en-US" b="1" dirty="0">
                <a:solidFill>
                  <a:schemeClr val="tx2">
                    <a:lumMod val="50000"/>
                  </a:schemeClr>
                </a:solidFill>
                <a:latin typeface="Helvetica" pitchFamily="2" charset="0"/>
              </a:rPr>
              <a:t>Follow Up and Follow Through</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2159259"/>
            <a:ext cx="10515600" cy="4351338"/>
          </a:xfrm>
        </p:spPr>
        <p:txBody>
          <a:bodyPr>
            <a:normAutofit/>
          </a:bodyPr>
          <a:lstStyle/>
          <a:p>
            <a:pPr marL="0" indent="0">
              <a:buNone/>
            </a:pPr>
            <a:r>
              <a:rPr lang="en-US" sz="3200" dirty="0">
                <a:solidFill>
                  <a:schemeClr val="bg2">
                    <a:lumMod val="10000"/>
                  </a:schemeClr>
                </a:solidFill>
                <a:latin typeface="Helvetica" pitchFamily="2" charset="0"/>
              </a:rPr>
              <a:t>Herb Miller gives the following statistics for following up:</a:t>
            </a:r>
          </a:p>
          <a:p>
            <a:r>
              <a:rPr lang="en-US" sz="3200" dirty="0">
                <a:solidFill>
                  <a:schemeClr val="bg2">
                    <a:lumMod val="10000"/>
                  </a:schemeClr>
                </a:solidFill>
                <a:latin typeface="Helvetica" pitchFamily="2" charset="0"/>
              </a:rPr>
              <a:t>85% of guests return if visited within 36 hours</a:t>
            </a:r>
          </a:p>
          <a:p>
            <a:r>
              <a:rPr lang="en-US" sz="3200" dirty="0">
                <a:solidFill>
                  <a:schemeClr val="bg2">
                    <a:lumMod val="10000"/>
                  </a:schemeClr>
                </a:solidFill>
                <a:latin typeface="Helvetica" pitchFamily="2" charset="0"/>
              </a:rPr>
              <a:t>60% of guests return if visited in 72 hours</a:t>
            </a:r>
          </a:p>
          <a:p>
            <a:r>
              <a:rPr lang="en-US" sz="3200" dirty="0">
                <a:solidFill>
                  <a:schemeClr val="bg2">
                    <a:lumMod val="10000"/>
                  </a:schemeClr>
                </a:solidFill>
                <a:latin typeface="Helvetica" pitchFamily="2" charset="0"/>
              </a:rPr>
              <a:t>15% of guests return if visited in 7 days.</a:t>
            </a:r>
          </a:p>
          <a:p>
            <a:pPr marL="0" indent="0">
              <a:buNone/>
            </a:pPr>
            <a:r>
              <a:rPr lang="en-US" sz="3200" dirty="0">
                <a:solidFill>
                  <a:schemeClr val="bg2">
                    <a:lumMod val="10000"/>
                  </a:schemeClr>
                </a:solidFill>
                <a:latin typeface="Helvetica" pitchFamily="2" charset="0"/>
              </a:rPr>
              <a:t>If the pastor makes the first visit instead of a layperson the percentage is cut in half.</a:t>
            </a:r>
          </a:p>
        </p:txBody>
      </p:sp>
    </p:spTree>
    <p:extLst>
      <p:ext uri="{BB962C8B-B14F-4D97-AF65-F5344CB8AC3E}">
        <p14:creationId xmlns:p14="http://schemas.microsoft.com/office/powerpoint/2010/main" val="11229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Your Turn</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3600" dirty="0">
                <a:solidFill>
                  <a:schemeClr val="bg2">
                    <a:lumMod val="10000"/>
                  </a:schemeClr>
                </a:solidFill>
                <a:latin typeface="Helvetica" pitchFamily="2" charset="0"/>
              </a:rPr>
              <a:t>Most churches consider themselves to be very friendly. The truth is they are, but usually to themselves. It is important for all Churches to do their best to make sure that every guest feels loved and welcomed.</a:t>
            </a:r>
          </a:p>
          <a:p>
            <a:pPr marL="0" indent="0">
              <a:buNone/>
            </a:pPr>
            <a:r>
              <a:rPr lang="en-US" sz="3600" dirty="0">
                <a:solidFill>
                  <a:schemeClr val="bg2">
                    <a:lumMod val="10000"/>
                  </a:schemeClr>
                </a:solidFill>
                <a:latin typeface="Helvetica" pitchFamily="2" charset="0"/>
              </a:rPr>
              <a:t>As you incorporate these and your own ideas into the life and ministry of your church you will be well on your way to becoming a Visitor Friendly Church.</a:t>
            </a:r>
          </a:p>
        </p:txBody>
      </p:sp>
    </p:spTree>
    <p:extLst>
      <p:ext uri="{BB962C8B-B14F-4D97-AF65-F5344CB8AC3E}">
        <p14:creationId xmlns:p14="http://schemas.microsoft.com/office/powerpoint/2010/main" val="57212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Is 99.9% Good Enough?</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lnSpcReduction="10000"/>
          </a:bodyPr>
          <a:lstStyle/>
          <a:p>
            <a:pPr marL="0" indent="0">
              <a:buNone/>
            </a:pPr>
            <a:r>
              <a:rPr lang="en-US" sz="3200" dirty="0">
                <a:solidFill>
                  <a:schemeClr val="bg2">
                    <a:lumMod val="10000"/>
                  </a:schemeClr>
                </a:solidFill>
                <a:latin typeface="Helvetica" pitchFamily="2" charset="0"/>
              </a:rPr>
              <a:t>What is an acceptable level of quality performance? </a:t>
            </a:r>
            <a:br>
              <a:rPr lang="en-US" sz="3200" dirty="0">
                <a:solidFill>
                  <a:schemeClr val="bg2">
                    <a:lumMod val="10000"/>
                  </a:schemeClr>
                </a:solidFill>
                <a:latin typeface="Helvetica" pitchFamily="2" charset="0"/>
              </a:rPr>
            </a:br>
            <a:r>
              <a:rPr lang="en-US" sz="3200" dirty="0">
                <a:solidFill>
                  <a:schemeClr val="bg2">
                    <a:lumMod val="10000"/>
                  </a:schemeClr>
                </a:solidFill>
                <a:latin typeface="Helvetica" pitchFamily="2" charset="0"/>
              </a:rPr>
              <a:t>If 99.9% is the goal, then ..</a:t>
            </a:r>
          </a:p>
          <a:p>
            <a:r>
              <a:rPr lang="en-US" dirty="0">
                <a:solidFill>
                  <a:schemeClr val="bg2">
                    <a:lumMod val="10000"/>
                  </a:schemeClr>
                </a:solidFill>
                <a:latin typeface="Helvetica" pitchFamily="2" charset="0"/>
              </a:rPr>
              <a:t>Twelve babies will be given to the wrong parents each day in every major city.</a:t>
            </a:r>
          </a:p>
          <a:p>
            <a:r>
              <a:rPr lang="en-US" dirty="0">
                <a:solidFill>
                  <a:schemeClr val="bg2">
                    <a:lumMod val="10000"/>
                  </a:schemeClr>
                </a:solidFill>
                <a:latin typeface="Helvetica" pitchFamily="2" charset="0"/>
              </a:rPr>
              <a:t>200,000 drug prescriptions will be filled incorrectly in the next 12 months.</a:t>
            </a:r>
          </a:p>
          <a:p>
            <a:r>
              <a:rPr lang="en-US" dirty="0">
                <a:solidFill>
                  <a:schemeClr val="bg2">
                    <a:lumMod val="10000"/>
                  </a:schemeClr>
                </a:solidFill>
                <a:latin typeface="Helvetica" pitchFamily="2" charset="0"/>
              </a:rPr>
              <a:t>107 incorrect medical procedures will be performed by the end of the day today.</a:t>
            </a:r>
          </a:p>
          <a:p>
            <a:r>
              <a:rPr lang="en-US" dirty="0">
                <a:solidFill>
                  <a:schemeClr val="bg2">
                    <a:lumMod val="10000"/>
                  </a:schemeClr>
                </a:solidFill>
                <a:latin typeface="Helvetica" pitchFamily="2" charset="0"/>
              </a:rPr>
              <a:t>Since 99.9% is not good enough for parents, pharmacists and doctors, it is not good enough for churches either.</a:t>
            </a:r>
          </a:p>
        </p:txBody>
      </p:sp>
    </p:spTree>
    <p:extLst>
      <p:ext uri="{BB962C8B-B14F-4D97-AF65-F5344CB8AC3E}">
        <p14:creationId xmlns:p14="http://schemas.microsoft.com/office/powerpoint/2010/main" val="336880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Fact #1</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744579"/>
          </a:xfrm>
        </p:spPr>
        <p:txBody>
          <a:bodyPr>
            <a:normAutofit/>
          </a:bodyPr>
          <a:lstStyle/>
          <a:p>
            <a:pPr marL="0" indent="0">
              <a:buNone/>
            </a:pPr>
            <a:r>
              <a:rPr lang="en-US" sz="4000" dirty="0">
                <a:solidFill>
                  <a:schemeClr val="bg2">
                    <a:lumMod val="10000"/>
                  </a:schemeClr>
                </a:solidFill>
                <a:latin typeface="Helvetica" pitchFamily="2" charset="0"/>
              </a:rPr>
              <a:t>Your church cannot grow without </a:t>
            </a:r>
            <a:r>
              <a:rPr lang="en-US" sz="4000" u="sng" dirty="0">
                <a:solidFill>
                  <a:schemeClr val="bg2">
                    <a:lumMod val="10000"/>
                  </a:schemeClr>
                </a:solidFill>
                <a:latin typeface="Helvetica" pitchFamily="2" charset="0"/>
              </a:rPr>
              <a:t>visitors</a:t>
            </a:r>
            <a:r>
              <a:rPr lang="en-US" sz="4000" dirty="0">
                <a:solidFill>
                  <a:schemeClr val="bg2">
                    <a:lumMod val="10000"/>
                  </a:schemeClr>
                </a:solidFill>
                <a:latin typeface="Helvetica" pitchFamily="2" charset="0"/>
              </a:rPr>
              <a:t>.</a:t>
            </a:r>
          </a:p>
        </p:txBody>
      </p:sp>
      <p:sp>
        <p:nvSpPr>
          <p:cNvPr id="5" name="Title 1">
            <a:extLst>
              <a:ext uri="{FF2B5EF4-FFF2-40B4-BE49-F238E27FC236}">
                <a16:creationId xmlns:a16="http://schemas.microsoft.com/office/drawing/2014/main" id="{EABEF6F5-857E-C546-839B-25570D22E67E}"/>
              </a:ext>
            </a:extLst>
          </p:cNvPr>
          <p:cNvSpPr txBox="1">
            <a:spLocks/>
          </p:cNvSpPr>
          <p:nvPr/>
        </p:nvSpPr>
        <p:spPr>
          <a:xfrm>
            <a:off x="838200" y="2826471"/>
            <a:ext cx="10515600" cy="1205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lumMod val="50000"/>
                  </a:schemeClr>
                </a:solidFill>
                <a:latin typeface="Helvetica" pitchFamily="2" charset="0"/>
              </a:rPr>
              <a:t>Fact #2</a:t>
            </a:r>
          </a:p>
        </p:txBody>
      </p:sp>
      <p:sp>
        <p:nvSpPr>
          <p:cNvPr id="6" name="Content Placeholder 2">
            <a:extLst>
              <a:ext uri="{FF2B5EF4-FFF2-40B4-BE49-F238E27FC236}">
                <a16:creationId xmlns:a16="http://schemas.microsoft.com/office/drawing/2014/main" id="{6423D0F7-7DCF-E746-8F14-8BBA6CF3CC29}"/>
              </a:ext>
            </a:extLst>
          </p:cNvPr>
          <p:cNvSpPr txBox="1">
            <a:spLocks/>
          </p:cNvSpPr>
          <p:nvPr/>
        </p:nvSpPr>
        <p:spPr>
          <a:xfrm>
            <a:off x="838200" y="4066077"/>
            <a:ext cx="10515600" cy="1642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bg2">
                    <a:lumMod val="10000"/>
                  </a:schemeClr>
                </a:solidFill>
                <a:latin typeface="Helvetica" pitchFamily="2" charset="0"/>
              </a:rPr>
              <a:t>Your church cannot grow if your visitors </a:t>
            </a:r>
            <a:r>
              <a:rPr lang="en-US" sz="4000" u="sng" dirty="0">
                <a:solidFill>
                  <a:schemeClr val="bg2">
                    <a:lumMod val="10000"/>
                  </a:schemeClr>
                </a:solidFill>
                <a:latin typeface="Helvetica" pitchFamily="2" charset="0"/>
              </a:rPr>
              <a:t>don’t come back</a:t>
            </a:r>
            <a:r>
              <a:rPr lang="en-US" sz="4000" dirty="0">
                <a:solidFill>
                  <a:schemeClr val="bg2">
                    <a:lumMod val="10000"/>
                  </a:schemeClr>
                </a:solidFill>
                <a:latin typeface="Helvetica" pitchFamily="2" charset="0"/>
              </a:rPr>
              <a:t>.</a:t>
            </a:r>
          </a:p>
        </p:txBody>
      </p:sp>
    </p:spTree>
    <p:extLst>
      <p:ext uri="{BB962C8B-B14F-4D97-AF65-F5344CB8AC3E}">
        <p14:creationId xmlns:p14="http://schemas.microsoft.com/office/powerpoint/2010/main" val="129041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The Question:</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5400" dirty="0">
                <a:solidFill>
                  <a:schemeClr val="bg2">
                    <a:lumMod val="10000"/>
                  </a:schemeClr>
                </a:solidFill>
                <a:latin typeface="Helvetica" pitchFamily="2" charset="0"/>
              </a:rPr>
              <a:t>What are you doing every Sunday to make sure your </a:t>
            </a:r>
            <a:r>
              <a:rPr lang="en-US" sz="5400" u="sng" dirty="0">
                <a:solidFill>
                  <a:schemeClr val="bg2">
                    <a:lumMod val="10000"/>
                  </a:schemeClr>
                </a:solidFill>
                <a:latin typeface="Helvetica" pitchFamily="2" charset="0"/>
              </a:rPr>
              <a:t>visitors return</a:t>
            </a:r>
            <a:r>
              <a:rPr lang="en-US" sz="5400" dirty="0">
                <a:solidFill>
                  <a:schemeClr val="bg2">
                    <a:lumMod val="10000"/>
                  </a:schemeClr>
                </a:solidFill>
                <a:latin typeface="Helvetica" pitchFamily="2" charset="0"/>
              </a:rPr>
              <a:t>?</a:t>
            </a:r>
          </a:p>
        </p:txBody>
      </p:sp>
    </p:spTree>
    <p:extLst>
      <p:ext uri="{BB962C8B-B14F-4D97-AF65-F5344CB8AC3E}">
        <p14:creationId xmlns:p14="http://schemas.microsoft.com/office/powerpoint/2010/main" val="5614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r>
              <a:rPr lang="en-US" b="1" dirty="0">
                <a:solidFill>
                  <a:schemeClr val="tx2">
                    <a:lumMod val="50000"/>
                  </a:schemeClr>
                </a:solidFill>
                <a:latin typeface="Helvetica" pitchFamily="2" charset="0"/>
              </a:rPr>
              <a:t>Archbishop William Temple said:</a:t>
            </a: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5400" dirty="0">
                <a:solidFill>
                  <a:schemeClr val="bg2">
                    <a:lumMod val="10000"/>
                  </a:schemeClr>
                </a:solidFill>
                <a:latin typeface="Helvetica" pitchFamily="2" charset="0"/>
              </a:rPr>
              <a:t>The church is the only cooperative society in the world that exists for the benefit of its non-members.</a:t>
            </a:r>
          </a:p>
        </p:txBody>
      </p:sp>
    </p:spTree>
    <p:extLst>
      <p:ext uri="{BB962C8B-B14F-4D97-AF65-F5344CB8AC3E}">
        <p14:creationId xmlns:p14="http://schemas.microsoft.com/office/powerpoint/2010/main" val="385347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6A12-44B6-6B4B-A935-B44E3C1D6FAF}"/>
              </a:ext>
            </a:extLst>
          </p:cNvPr>
          <p:cNvSpPr>
            <a:spLocks noGrp="1"/>
          </p:cNvSpPr>
          <p:nvPr>
            <p:ph type="ctrTitle"/>
          </p:nvPr>
        </p:nvSpPr>
        <p:spPr>
          <a:xfrm>
            <a:off x="3060357" y="2507370"/>
            <a:ext cx="6071286" cy="1843259"/>
          </a:xfrm>
        </p:spPr>
        <p:txBody>
          <a:bodyPr>
            <a:noAutofit/>
          </a:bodyPr>
          <a:lstStyle/>
          <a:p>
            <a:r>
              <a:rPr lang="en-US" dirty="0">
                <a:solidFill>
                  <a:schemeClr val="tx2">
                    <a:lumMod val="50000"/>
                  </a:schemeClr>
                </a:solidFill>
                <a:latin typeface="Helvetica" pitchFamily="2" charset="0"/>
              </a:rPr>
              <a:t>Getting Ready for Company</a:t>
            </a:r>
          </a:p>
        </p:txBody>
      </p:sp>
    </p:spTree>
    <p:extLst>
      <p:ext uri="{BB962C8B-B14F-4D97-AF65-F5344CB8AC3E}">
        <p14:creationId xmlns:p14="http://schemas.microsoft.com/office/powerpoint/2010/main" val="169624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endParaRPr lang="en-US" b="1" dirty="0">
              <a:solidFill>
                <a:schemeClr val="tx2">
                  <a:lumMod val="50000"/>
                </a:schemeClr>
              </a:solidFill>
              <a:latin typeface="Helvetica" pitchFamily="2" charset="0"/>
            </a:endParaRP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5400" dirty="0">
                <a:solidFill>
                  <a:schemeClr val="bg2">
                    <a:lumMod val="10000"/>
                  </a:schemeClr>
                </a:solidFill>
                <a:latin typeface="Helvetica" pitchFamily="2" charset="0"/>
              </a:rPr>
              <a:t>What is the difference between a </a:t>
            </a:r>
            <a:r>
              <a:rPr lang="en-US" sz="5400" u="sng" dirty="0">
                <a:solidFill>
                  <a:schemeClr val="bg2">
                    <a:lumMod val="10000"/>
                  </a:schemeClr>
                </a:solidFill>
                <a:latin typeface="Helvetica" pitchFamily="2" charset="0"/>
              </a:rPr>
              <a:t>guest</a:t>
            </a:r>
            <a:r>
              <a:rPr lang="en-US" sz="5400" dirty="0">
                <a:solidFill>
                  <a:schemeClr val="bg2">
                    <a:lumMod val="10000"/>
                  </a:schemeClr>
                </a:solidFill>
                <a:latin typeface="Helvetica" pitchFamily="2" charset="0"/>
              </a:rPr>
              <a:t> and a </a:t>
            </a:r>
            <a:r>
              <a:rPr lang="en-US" sz="5400" u="sng" dirty="0">
                <a:solidFill>
                  <a:schemeClr val="bg2">
                    <a:lumMod val="10000"/>
                  </a:schemeClr>
                </a:solidFill>
                <a:latin typeface="Helvetica" pitchFamily="2" charset="0"/>
              </a:rPr>
              <a:t>visitor</a:t>
            </a:r>
            <a:r>
              <a:rPr lang="en-US" sz="5400" dirty="0">
                <a:solidFill>
                  <a:schemeClr val="bg2">
                    <a:lumMod val="10000"/>
                  </a:schemeClr>
                </a:solidFill>
                <a:latin typeface="Helvetica" pitchFamily="2" charset="0"/>
              </a:rPr>
              <a:t>?</a:t>
            </a:r>
          </a:p>
        </p:txBody>
      </p:sp>
    </p:spTree>
    <p:extLst>
      <p:ext uri="{BB962C8B-B14F-4D97-AF65-F5344CB8AC3E}">
        <p14:creationId xmlns:p14="http://schemas.microsoft.com/office/powerpoint/2010/main" val="217630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D04-74CB-3D4C-B10D-B0136D35F860}"/>
              </a:ext>
            </a:extLst>
          </p:cNvPr>
          <p:cNvSpPr>
            <a:spLocks noGrp="1"/>
          </p:cNvSpPr>
          <p:nvPr>
            <p:ph type="title"/>
          </p:nvPr>
        </p:nvSpPr>
        <p:spPr>
          <a:xfrm>
            <a:off x="838200" y="660161"/>
            <a:ext cx="10515600" cy="1205057"/>
          </a:xfrm>
        </p:spPr>
        <p:txBody>
          <a:bodyPr/>
          <a:lstStyle/>
          <a:p>
            <a:endParaRPr lang="en-US" b="1" dirty="0">
              <a:solidFill>
                <a:schemeClr val="tx2">
                  <a:lumMod val="50000"/>
                </a:schemeClr>
              </a:solidFill>
              <a:latin typeface="Helvetica" pitchFamily="2" charset="0"/>
            </a:endParaRPr>
          </a:p>
        </p:txBody>
      </p:sp>
      <p:sp>
        <p:nvSpPr>
          <p:cNvPr id="3" name="Content Placeholder 2">
            <a:extLst>
              <a:ext uri="{FF2B5EF4-FFF2-40B4-BE49-F238E27FC236}">
                <a16:creationId xmlns:a16="http://schemas.microsoft.com/office/drawing/2014/main" id="{5A91D57E-3045-C44E-96B4-F0A3BA9DCDEA}"/>
              </a:ext>
            </a:extLst>
          </p:cNvPr>
          <p:cNvSpPr>
            <a:spLocks noGrp="1"/>
          </p:cNvSpPr>
          <p:nvPr>
            <p:ph idx="1"/>
          </p:nvPr>
        </p:nvSpPr>
        <p:spPr>
          <a:xfrm>
            <a:off x="838200" y="1899767"/>
            <a:ext cx="10515600" cy="4351338"/>
          </a:xfrm>
        </p:spPr>
        <p:txBody>
          <a:bodyPr>
            <a:normAutofit/>
          </a:bodyPr>
          <a:lstStyle/>
          <a:p>
            <a:pPr marL="0" indent="0">
              <a:buNone/>
            </a:pPr>
            <a:r>
              <a:rPr lang="en-US" sz="5400" dirty="0">
                <a:solidFill>
                  <a:schemeClr val="bg2">
                    <a:lumMod val="10000"/>
                  </a:schemeClr>
                </a:solidFill>
                <a:latin typeface="Helvetica" pitchFamily="2" charset="0"/>
              </a:rPr>
              <a:t>It is the difference between never missing another Sunday or never coming back.</a:t>
            </a:r>
          </a:p>
        </p:txBody>
      </p:sp>
    </p:spTree>
    <p:extLst>
      <p:ext uri="{BB962C8B-B14F-4D97-AF65-F5344CB8AC3E}">
        <p14:creationId xmlns:p14="http://schemas.microsoft.com/office/powerpoint/2010/main" val="1045411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907</Words>
  <Application>Microsoft Macintosh PowerPoint</Application>
  <PresentationFormat>Widescreen</PresentationFormat>
  <Paragraphs>85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Helvetica</vt:lpstr>
      <vt:lpstr>Office Theme</vt:lpstr>
      <vt:lpstr>How To Make Your Church Visitor Friendly</vt:lpstr>
      <vt:lpstr>Hebrews 13:1</vt:lpstr>
      <vt:lpstr>Is 99.9% Good Enough?</vt:lpstr>
      <vt:lpstr>Fact #1</vt:lpstr>
      <vt:lpstr>The Question:</vt:lpstr>
      <vt:lpstr>Archbishop William Temple said:</vt:lpstr>
      <vt:lpstr>Getting Ready for Company</vt:lpstr>
      <vt:lpstr>PowerPoint Presentation</vt:lpstr>
      <vt:lpstr>PowerPoint Presentation</vt:lpstr>
      <vt:lpstr>Getting Ready for Company A. On the Outside</vt:lpstr>
      <vt:lpstr>Did You Know?</vt:lpstr>
      <vt:lpstr>So, what happens in the first twelve minutes?</vt:lpstr>
      <vt:lpstr>A. Your church campus must:</vt:lpstr>
      <vt:lpstr>B. Parking Lot/Guest Parking</vt:lpstr>
      <vt:lpstr>C. Your Greeters …</vt:lpstr>
      <vt:lpstr>The Value of a Smile</vt:lpstr>
      <vt:lpstr>Transitioning Our Guests</vt:lpstr>
      <vt:lpstr>Getting Ready for Company B. On the Inside</vt:lpstr>
      <vt:lpstr>The Welcome/Information Center</vt:lpstr>
      <vt:lpstr>What type of information?</vt:lpstr>
      <vt:lpstr>PowerPoint Presentation</vt:lpstr>
      <vt:lpstr>The Nursery</vt:lpstr>
      <vt:lpstr>Acknowledge Guests During Worship</vt:lpstr>
      <vt:lpstr>How to make your guests feel valued</vt:lpstr>
      <vt:lpstr>Follow Up and Follow Through</vt:lpstr>
      <vt:lpstr>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Your Church Visitor Friendly</dc:title>
  <dc:creator>Gavin Stevens</dc:creator>
  <cp:lastModifiedBy>Gavin Stevens</cp:lastModifiedBy>
  <cp:revision>3</cp:revision>
  <dcterms:created xsi:type="dcterms:W3CDTF">2021-12-13T14:50:42Z</dcterms:created>
  <dcterms:modified xsi:type="dcterms:W3CDTF">2021-12-13T16:23:59Z</dcterms:modified>
</cp:coreProperties>
</file>