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sldIdLst>
    <p:sldId id="256" r:id="rId2"/>
    <p:sldId id="258" r:id="rId3"/>
    <p:sldId id="259" r:id="rId4"/>
    <p:sldId id="260" r:id="rId5"/>
    <p:sldId id="301" r:id="rId6"/>
    <p:sldId id="302" r:id="rId7"/>
    <p:sldId id="257"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1" r:id="rId37"/>
    <p:sldId id="292" r:id="rId38"/>
    <p:sldId id="289" r:id="rId39"/>
    <p:sldId id="293" r:id="rId40"/>
    <p:sldId id="294" r:id="rId41"/>
    <p:sldId id="295" r:id="rId42"/>
    <p:sldId id="296" r:id="rId43"/>
    <p:sldId id="297" r:id="rId44"/>
    <p:sldId id="298" r:id="rId45"/>
    <p:sldId id="300" r:id="rId46"/>
    <p:sldId id="299" r:id="rId47"/>
    <p:sldId id="303" r:id="rId4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985" autoAdjust="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41742AD-0080-4219-AEEF-40F1A9D9CD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map4jesus.org/"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namb.net/site/c.9qKILUOzEpH/b.743379/k.992F/Taking_Prayer_to_the_Streets.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6BCAB03-E511-48CE-AFFA-B73ABD473DFB}" type="slidenum">
              <a:rPr lang="en-US"/>
              <a:pPr/>
              <a:t>13</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lnSpc>
                <a:spcPct val="80000"/>
              </a:lnSpc>
            </a:pPr>
            <a:r>
              <a:rPr lang="en-US" sz="800" smtClean="0"/>
              <a:t>Putting together your task force is the first order of business.  The task force will lead your congregation or organization through the community assessment process.  This group should be prayerfully selected keeping in mind they will be the cheerleaders, encouraging everyone along the way and administrators, giving instructions and making sure all the details necessary for effective community assessment are taken care of.  Also, remember that group chairpersons will be responsible for recruiting volunteers to join them and for leading the group to carry out their assignment.  You want people who are passionate about ministry in the community and who want to see God at work through the churches.</a:t>
            </a:r>
            <a:endParaRPr lang="en-US" sz="800" b="1" smtClean="0"/>
          </a:p>
          <a:p>
            <a:pPr eaLnBrk="1" hangingPunct="1">
              <a:lnSpc>
                <a:spcPct val="80000"/>
              </a:lnSpc>
            </a:pPr>
            <a:r>
              <a:rPr lang="en-US" sz="800" b="1" smtClean="0"/>
              <a:t>Chair Person and Vice Chair person  </a:t>
            </a:r>
            <a:endParaRPr lang="en-US" sz="800" smtClean="0"/>
          </a:p>
          <a:p>
            <a:pPr eaLnBrk="1" hangingPunct="1">
              <a:lnSpc>
                <a:spcPct val="80000"/>
              </a:lnSpc>
            </a:pPr>
            <a:r>
              <a:rPr lang="en-US" sz="800" smtClean="0"/>
              <a:t>Select a chair person and vice chair person.  It will be their responsibility to work with each of the group chair persons to be sure they have what they need to complete their job.  It will also be their job to keep everybody excited and motivated about the project.</a:t>
            </a:r>
            <a:endParaRPr lang="en-US" sz="800" b="1" smtClean="0"/>
          </a:p>
          <a:p>
            <a:pPr eaLnBrk="1" hangingPunct="1">
              <a:lnSpc>
                <a:spcPct val="80000"/>
              </a:lnSpc>
            </a:pPr>
            <a:r>
              <a:rPr lang="en-US" sz="800" b="1" smtClean="0"/>
              <a:t>Task Force Representatives</a:t>
            </a:r>
            <a:endParaRPr lang="en-US" sz="800" smtClean="0"/>
          </a:p>
          <a:p>
            <a:pPr eaLnBrk="1" hangingPunct="1">
              <a:lnSpc>
                <a:spcPct val="80000"/>
              </a:lnSpc>
            </a:pPr>
            <a:r>
              <a:rPr lang="en-US" sz="800" smtClean="0"/>
              <a:t>If the assessment is being done by a group of churches, you will need a representative from each church on the task force.  It will be the responsibility of these people to carry information back to their congregations, recruit needed volunteers, and get information from the church back to the task force. If an individual congregation is doing the assessment you will need representatives from the various areas of the church (men’s ministries, women’s ministries, Sunday School, outreach, etc.) in order to get good support for the project.  If the assessment is being conducted by an individual community organization you will want to include individuals from your organizational leadership team, and from churches or groups that assist you in your work.</a:t>
            </a:r>
            <a:endParaRPr lang="en-US" sz="800" b="1" smtClean="0"/>
          </a:p>
          <a:p>
            <a:pPr eaLnBrk="1" hangingPunct="1">
              <a:lnSpc>
                <a:spcPct val="80000"/>
              </a:lnSpc>
            </a:pPr>
            <a:r>
              <a:rPr lang="en-US" sz="800" b="1" smtClean="0"/>
              <a:t>Secretary  </a:t>
            </a:r>
            <a:endParaRPr lang="en-US" sz="800" smtClean="0"/>
          </a:p>
          <a:p>
            <a:pPr eaLnBrk="1" hangingPunct="1">
              <a:lnSpc>
                <a:spcPct val="80000"/>
              </a:lnSpc>
            </a:pPr>
            <a:r>
              <a:rPr lang="en-US" sz="800" smtClean="0"/>
              <a:t>The secretary will keep minutes of all the task force meetings.  This person will also be responsible for keeping track of all the data and ensuring a final report is completed of the project.  The secretary will need to recruit volunteers to assist with the work.</a:t>
            </a:r>
            <a:endParaRPr lang="en-US" sz="800" b="1" smtClean="0"/>
          </a:p>
          <a:p>
            <a:pPr eaLnBrk="1" hangingPunct="1">
              <a:lnSpc>
                <a:spcPct val="80000"/>
              </a:lnSpc>
            </a:pPr>
            <a:r>
              <a:rPr lang="en-US" sz="800" b="1" smtClean="0"/>
              <a:t>Prayer Group Chairperson</a:t>
            </a:r>
            <a:r>
              <a:rPr lang="en-US" sz="800" smtClean="0"/>
              <a:t>  </a:t>
            </a:r>
          </a:p>
          <a:p>
            <a:pPr eaLnBrk="1" hangingPunct="1">
              <a:lnSpc>
                <a:spcPct val="80000"/>
              </a:lnSpc>
            </a:pPr>
            <a:r>
              <a:rPr lang="en-US" sz="800" smtClean="0"/>
              <a:t>A community assessment is a large project and has the potential to make such a huge difference in your church/organization and community.  You can be assured that it will only have an eternal impact if it is carried out under the leadership of the eternal God.  Prayer is the key to preparing your congregation and the community for the work God wants to do through your church or organization.  The prayer coordinator will recruit people who will pray for the project, pass on specific prayer needs, and recruit people to walk or drive through the community, praying as they go.  They will look for strengths and weaknesses in the community, possible ministry opportunities, and build relationships with those they encounter. </a:t>
            </a:r>
            <a:endParaRPr lang="en-US" sz="800" b="1" smtClean="0"/>
          </a:p>
          <a:p>
            <a:pPr eaLnBrk="1" hangingPunct="1">
              <a:lnSpc>
                <a:spcPct val="80000"/>
              </a:lnSpc>
            </a:pPr>
            <a:r>
              <a:rPr lang="en-US" sz="800" b="1" smtClean="0"/>
              <a:t>Interview Group Chairpersons (5)</a:t>
            </a:r>
            <a:endParaRPr lang="en-US" sz="800" smtClean="0"/>
          </a:p>
          <a:p>
            <a:pPr eaLnBrk="1" hangingPunct="1">
              <a:lnSpc>
                <a:spcPct val="80000"/>
              </a:lnSpc>
            </a:pPr>
            <a:r>
              <a:rPr lang="en-US" sz="800" smtClean="0"/>
              <a:t>These groups will be responsible for coordinating the interview process with </a:t>
            </a:r>
            <a:r>
              <a:rPr lang="en-US" sz="800" b="1" smtClean="0"/>
              <a:t>community service organizations</a:t>
            </a:r>
            <a:r>
              <a:rPr lang="en-US" sz="800" smtClean="0"/>
              <a:t>, </a:t>
            </a:r>
            <a:r>
              <a:rPr lang="en-US" sz="800" b="1" smtClean="0"/>
              <a:t>elected and appointed city officials</a:t>
            </a:r>
            <a:r>
              <a:rPr lang="en-US" sz="800" smtClean="0"/>
              <a:t>, </a:t>
            </a:r>
            <a:r>
              <a:rPr lang="en-US" sz="800" b="1" smtClean="0"/>
              <a:t>people who live in the community,</a:t>
            </a:r>
            <a:r>
              <a:rPr lang="en-US" sz="800" smtClean="0"/>
              <a:t> </a:t>
            </a:r>
            <a:r>
              <a:rPr lang="en-US" sz="800" b="1" smtClean="0"/>
              <a:t>business leaders, </a:t>
            </a:r>
            <a:r>
              <a:rPr lang="en-US" sz="800" smtClean="0"/>
              <a:t>and</a:t>
            </a:r>
            <a:r>
              <a:rPr lang="en-US" sz="800" b="1" smtClean="0"/>
              <a:t> the religious community</a:t>
            </a:r>
            <a:r>
              <a:rPr lang="en-US" sz="800" smtClean="0"/>
              <a:t>.  The chairpersons will recruit others to help set up interviews, recruit and train volunteers who will conduct the interviews, coordinate the survey on the appointed day, and compile the results.</a:t>
            </a:r>
            <a:endParaRPr lang="en-US" sz="800" b="1" smtClean="0"/>
          </a:p>
          <a:p>
            <a:pPr eaLnBrk="1" hangingPunct="1">
              <a:lnSpc>
                <a:spcPct val="80000"/>
              </a:lnSpc>
            </a:pPr>
            <a:r>
              <a:rPr lang="en-US" sz="800" b="1" smtClean="0"/>
              <a:t>Demographics Group Chairperson</a:t>
            </a:r>
            <a:r>
              <a:rPr lang="en-US" sz="800" smtClean="0"/>
              <a:t>  </a:t>
            </a:r>
          </a:p>
          <a:p>
            <a:pPr eaLnBrk="1" hangingPunct="1">
              <a:lnSpc>
                <a:spcPct val="80000"/>
              </a:lnSpc>
            </a:pPr>
            <a:r>
              <a:rPr lang="en-US" sz="800" smtClean="0"/>
              <a:t>This group will be responsible for gathering demographic information about the community and compiling a summary of the information.  This information is critical to understanding who lives in your community, how your community is changing, and where specific populations in need are clustered in your community.  An individual or a small group could accomplish this task.  It will help if the chairperson is familiar with demographic data.</a:t>
            </a:r>
          </a:p>
          <a:p>
            <a:pPr eaLnBrk="1" hangingPunct="1">
              <a:lnSpc>
                <a:spcPct val="80000"/>
              </a:lnSpc>
            </a:pPr>
            <a:r>
              <a:rPr lang="en-US" sz="800" smtClean="0"/>
              <a:t> </a:t>
            </a:r>
            <a:endParaRPr lang="en-US" sz="800" b="1" smtClean="0"/>
          </a:p>
          <a:p>
            <a:pPr eaLnBrk="1" hangingPunct="1">
              <a:lnSpc>
                <a:spcPct val="80000"/>
              </a:lnSpc>
            </a:pPr>
            <a:r>
              <a:rPr lang="en-US" sz="800" b="1" smtClean="0"/>
              <a:t>Church Survey Group Chairperson  </a:t>
            </a:r>
            <a:endParaRPr lang="en-US" sz="800" smtClean="0"/>
          </a:p>
          <a:p>
            <a:pPr eaLnBrk="1" hangingPunct="1">
              <a:lnSpc>
                <a:spcPct val="80000"/>
              </a:lnSpc>
            </a:pPr>
            <a:r>
              <a:rPr lang="en-US" sz="800" smtClean="0"/>
              <a:t>This group is responsible for coordinating the survey of church members.  If the community assessment is being done by a group of churches the chairperson will want to recruit a representative from each church.  If the assessment is being conducted by an organization you will want to survey the members in each of the churches that assists you in your work.  This group is also responsible for collecting the surveys and compiling the results.</a:t>
            </a:r>
          </a:p>
          <a:p>
            <a:pPr eaLnBrk="1" hangingPunct="1">
              <a:lnSpc>
                <a:spcPct val="80000"/>
              </a:lnSpc>
            </a:pPr>
            <a:r>
              <a:rPr lang="en-US" sz="800" smtClean="0"/>
              <a:t/>
            </a:r>
            <a:br>
              <a:rPr lang="en-US" sz="800" smtClean="0"/>
            </a:br>
            <a:endParaRPr lang="en-US" sz="8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E7BB567-D17A-415E-A6B0-0E9A20AB712B}" type="slidenum">
              <a:rPr lang="en-US"/>
              <a:pPr/>
              <a:t>14</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03DCA49-8C59-4908-8622-B58C01464C75}" type="slidenum">
              <a:rPr lang="en-US"/>
              <a:pPr/>
              <a:t>15</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marL="228600" indent="-228600" eaLnBrk="1" hangingPunct="1">
              <a:lnSpc>
                <a:spcPct val="80000"/>
              </a:lnSpc>
            </a:pPr>
            <a:r>
              <a:rPr lang="en-US" sz="800" b="1" smtClean="0"/>
              <a:t>COMMUNITY PRAYER JOURNEYING</a:t>
            </a:r>
            <a:endParaRPr lang="en-US" sz="800" smtClean="0"/>
          </a:p>
          <a:p>
            <a:pPr marL="228600" indent="-228600" eaLnBrk="1" hangingPunct="1">
              <a:lnSpc>
                <a:spcPct val="80000"/>
              </a:lnSpc>
            </a:pPr>
            <a:r>
              <a:rPr lang="en-US" sz="800" smtClean="0"/>
              <a:t>Community Prayer Journeying is a great way to combine prayer and witness in a natural, non-intrusive way.  The creation of field teams and support teams allow for everyone to be involved in covering the community in prayer. Community Prayer Journeys are local church based and intentionally evangelistic. Many groups are already using every form of transportation to cover their communities in prayer so Community Prayer Journeys may include not only walking, but biking, driving or even rollerblading!</a:t>
            </a:r>
          </a:p>
          <a:p>
            <a:pPr marL="228600" indent="-228600" eaLnBrk="1" hangingPunct="1">
              <a:lnSpc>
                <a:spcPct val="80000"/>
              </a:lnSpc>
            </a:pPr>
            <a:r>
              <a:rPr lang="en-US" sz="800" smtClean="0"/>
              <a:t>A Community Prayer Journey is an intentional coordinated effort to pray for and share Jesus with every person in a chosen geographical area or cultural community.  Community Prayer Journeys help believers to balance the importance of prayer in preparation for witnessing, ministry, or during outreach events. The entire geographic or cultural area must be saturated in prayer. </a:t>
            </a:r>
          </a:p>
          <a:p>
            <a:pPr marL="228600" indent="-228600" eaLnBrk="1" hangingPunct="1">
              <a:lnSpc>
                <a:spcPct val="80000"/>
              </a:lnSpc>
            </a:pPr>
            <a:r>
              <a:rPr lang="en-US" sz="800" smtClean="0"/>
              <a:t>God awaits our prayers to release the spiritual power that enables us to follow through on His Plan. Community Prayer Journeys draw believers closer to God and give them a vision for the lost. This intentional prayer releases God’s power and love as believers agree with His plans for an area. Community Prayer Journeys help each believer focus on their own responsibility to reach their neighborhood.</a:t>
            </a:r>
            <a:endParaRPr lang="en-US" sz="800" b="1" smtClean="0"/>
          </a:p>
          <a:p>
            <a:pPr marL="228600" indent="-228600" eaLnBrk="1" hangingPunct="1">
              <a:lnSpc>
                <a:spcPct val="80000"/>
              </a:lnSpc>
            </a:pPr>
            <a:r>
              <a:rPr lang="en-US" sz="800" b="1" smtClean="0"/>
              <a:t>Field teams</a:t>
            </a:r>
            <a:r>
              <a:rPr lang="en-US" sz="800" smtClean="0"/>
              <a:t>: Field teams travel into the communities for direct contact prayer with the areas they are asking God to touch. Field teams also learn to be sensitive and responsive to the divine encounters that occur during Community Prayer Journeys. A divine encounter is when the Spirit of God leads someone into the path of a believer so they can hear the gospel, be encouraged, or receive ministry. This happens in every Community Prayer Journey where field teams come into contact with people.</a:t>
            </a:r>
          </a:p>
          <a:p>
            <a:pPr marL="228600" indent="-228600" eaLnBrk="1" hangingPunct="1">
              <a:lnSpc>
                <a:spcPct val="80000"/>
              </a:lnSpc>
            </a:pPr>
            <a:r>
              <a:rPr lang="en-US" sz="800" smtClean="0"/>
              <a:t>Field teams may walk, drive, bicycle, rollerblade, fly, or ride a subway or train. A field team that is walking may have two or three people in it. Field teams walk with heads up and eyes open. Other modes of transportation may include 2-5 people. The point is to cover the community in prayer and take advantage of divine encounters. Team members listen for the Spirit to speak to them based on what they see, hear, and smell. It is not just a devotional walk or drive, but an intentional time of intercession for others. Walking and public transportation have the advantage of increasing the potential for divine encounters. </a:t>
            </a:r>
          </a:p>
          <a:p>
            <a:pPr marL="228600" indent="-228600" eaLnBrk="1" hangingPunct="1">
              <a:lnSpc>
                <a:spcPct val="80000"/>
              </a:lnSpc>
            </a:pPr>
            <a:r>
              <a:rPr lang="en-US" sz="800" smtClean="0"/>
              <a:t>The teams usually do not stop in front of a home or business. As they walk or ride they pray silently or softly voice aloud a prayer based on what they see and feel. The prayers are short, specific, and powerful. Field teams can begin with the neighborhoods closest to the church. Map out the journeys so that every neighborhood in the community is covered in prayer.</a:t>
            </a:r>
          </a:p>
          <a:p>
            <a:pPr marL="228600" indent="-228600" eaLnBrk="1" hangingPunct="1">
              <a:lnSpc>
                <a:spcPct val="80000"/>
              </a:lnSpc>
            </a:pPr>
            <a:r>
              <a:rPr lang="en-US" sz="800" smtClean="0"/>
              <a:t>Take precautions for the safety of the team. Some areas require larger field teams or should be driven through. Encourage teams in problem areas to have a cell phone with them. In some areas it may be a good idea for the coordinator to drive around the target area to check on each team every fifteen minutes. Do not avoid these areas, they need prayer. But there are tiems when the admonition to "be shrewd as serpents and harmless as doves." </a:t>
            </a:r>
            <a:r>
              <a:rPr lang="en-US" sz="800" b="1" smtClean="0"/>
              <a:t>Matt. 10:16</a:t>
            </a:r>
            <a:r>
              <a:rPr lang="en-US" sz="800" smtClean="0"/>
              <a:t> (NASB), is especially important. </a:t>
            </a:r>
            <a:endParaRPr lang="en-US" sz="800" b="1" smtClean="0"/>
          </a:p>
          <a:p>
            <a:pPr marL="228600" indent="-228600" eaLnBrk="1" hangingPunct="1">
              <a:lnSpc>
                <a:spcPct val="80000"/>
              </a:lnSpc>
            </a:pPr>
            <a:r>
              <a:rPr lang="en-US" sz="800" b="1" smtClean="0"/>
              <a:t>Support teams</a:t>
            </a:r>
            <a:r>
              <a:rPr lang="en-US" sz="800" smtClean="0"/>
              <a:t>: Support teams remain at the church or in homes to provide prayer support for the field teams. This allows those who cannot physically journey with the field teams to participate.  Support teams intercede on behalf of the community, the field teams, and lost people.</a:t>
            </a:r>
          </a:p>
          <a:p>
            <a:pPr marL="228600" indent="-228600" eaLnBrk="1" hangingPunct="1">
              <a:lnSpc>
                <a:spcPct val="80000"/>
              </a:lnSpc>
            </a:pPr>
            <a:r>
              <a:rPr lang="en-US" sz="800" smtClean="0"/>
              <a:t>The support teams will pray over maps of the area. They will pray for each house, apartment and business on the streets where the field teams are journeying. Create one or more teams of 2-5 people to pray over the areas where the field teams are praying. You can get maps you’re your local visitor’s bureau.  Maps are also available from the Mapping Center for Evangelism, </a:t>
            </a:r>
            <a:r>
              <a:rPr lang="en-US" sz="800" smtClean="0">
                <a:hlinkClick r:id="rId3"/>
              </a:rPr>
              <a:t>www.map4jesus.org</a:t>
            </a:r>
            <a:r>
              <a:rPr lang="en-US" sz="800" smtClean="0"/>
              <a:t>.</a:t>
            </a:r>
          </a:p>
          <a:p>
            <a:pPr marL="228600" indent="-228600" eaLnBrk="1" hangingPunct="1">
              <a:lnSpc>
                <a:spcPct val="80000"/>
              </a:lnSpc>
            </a:pPr>
            <a:r>
              <a:rPr lang="en-US" sz="800" smtClean="0"/>
              <a:t>The field teams and support teams need to decide the length of time each Prayer Journey will last. The length of time depends on many factors. Usually assign the field teams to be out for about one hour. It passes surprisingly quickly. Vary that amount of time depending on weather, geography, number of houses, and number of field teams that are walking or using other transportation. Begin at the door of the church and fan out down the streets. Send some teams out to other neighborhoods in the community. Some teams will need to drive a while, park in a safe place and walk through their assigned neighborhood.</a:t>
            </a:r>
          </a:p>
          <a:p>
            <a:pPr marL="228600" indent="-228600" eaLnBrk="1" hangingPunct="1">
              <a:lnSpc>
                <a:spcPct val="80000"/>
              </a:lnSpc>
            </a:pPr>
            <a:r>
              <a:rPr lang="en-US" sz="800" smtClean="0"/>
              <a:t>As you are journeying through the community, be very observant.  Ask yourself the following questions?</a:t>
            </a:r>
          </a:p>
          <a:p>
            <a:pPr marL="228600" indent="-228600" eaLnBrk="1" hangingPunct="1">
              <a:lnSpc>
                <a:spcPct val="80000"/>
              </a:lnSpc>
            </a:pPr>
            <a:r>
              <a:rPr lang="en-US" sz="800" smtClean="0"/>
              <a:t>What am I observing that is good about this community?</a:t>
            </a:r>
          </a:p>
          <a:p>
            <a:pPr marL="228600" indent="-228600" eaLnBrk="1" hangingPunct="1">
              <a:lnSpc>
                <a:spcPct val="80000"/>
              </a:lnSpc>
            </a:pPr>
            <a:r>
              <a:rPr lang="en-US" sz="800" smtClean="0"/>
              <a:t>What am I observing that may be an opportunity for our church to meet needs or build relationships?</a:t>
            </a:r>
          </a:p>
          <a:p>
            <a:pPr marL="228600" indent="-228600" eaLnBrk="1" hangingPunct="1">
              <a:lnSpc>
                <a:spcPct val="80000"/>
              </a:lnSpc>
            </a:pPr>
            <a:r>
              <a:rPr lang="en-US" sz="800" smtClean="0"/>
              <a:t>Who is already ministering in this community?</a:t>
            </a:r>
          </a:p>
          <a:p>
            <a:pPr marL="228600" indent="-228600" eaLnBrk="1" hangingPunct="1">
              <a:lnSpc>
                <a:spcPct val="80000"/>
              </a:lnSpc>
            </a:pPr>
            <a:r>
              <a:rPr lang="en-US" sz="800" smtClean="0"/>
              <a:t>Are there people or organizations here that might be potential collaborators?</a:t>
            </a:r>
          </a:p>
          <a:p>
            <a:pPr marL="228600" indent="-228600" eaLnBrk="1" hangingPunct="1">
              <a:lnSpc>
                <a:spcPct val="80000"/>
              </a:lnSpc>
            </a:pPr>
            <a:r>
              <a:rPr lang="en-US" sz="800" smtClean="0"/>
              <a:t>What opportunities for employment are here?</a:t>
            </a:r>
          </a:p>
          <a:p>
            <a:pPr marL="228600" indent="-228600" eaLnBrk="1" hangingPunct="1">
              <a:lnSpc>
                <a:spcPct val="80000"/>
              </a:lnSpc>
            </a:pPr>
            <a:r>
              <a:rPr lang="en-US" sz="800" smtClean="0"/>
              <a:t>When you return to the church, record your observations right away.  If you wait until later, you might forget them. You might want to have a designated recorder or two on your journey so you can capture thoughts as soon as they occur.</a:t>
            </a:r>
          </a:p>
          <a:p>
            <a:pPr marL="228600" indent="-228600" eaLnBrk="1" hangingPunct="1">
              <a:lnSpc>
                <a:spcPct val="80000"/>
              </a:lnSpc>
            </a:pPr>
            <a:r>
              <a:rPr lang="en-US" sz="800" smtClean="0"/>
              <a:t>For a more in depth study of Prayer Journeys, a free downloadable resource is available at </a:t>
            </a:r>
            <a:r>
              <a:rPr lang="en-US" sz="800" smtClean="0">
                <a:hlinkClick r:id="rId4"/>
              </a:rPr>
              <a:t>http://www.namb.net/site/c.9qKILUOzEpH/b.743379/k.992F/Taking_Prayer_to_the_Streets.htm</a:t>
            </a:r>
            <a:endParaRPr lang="en-US" sz="8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 y="2895600"/>
            <a:ext cx="8839200" cy="1303338"/>
          </a:xfrm>
        </p:spPr>
        <p:txBody>
          <a:bodyPr/>
          <a:lstStyle>
            <a:lvl1pPr algn="ctr">
              <a:defRPr/>
            </a:lvl1pPr>
          </a:lstStyle>
          <a:p>
            <a:r>
              <a:rPr lang="en-US"/>
              <a:t>Click to edit title style</a:t>
            </a:r>
          </a:p>
        </p:txBody>
      </p:sp>
      <p:sp>
        <p:nvSpPr>
          <p:cNvPr id="5123" name="Rectangle 3"/>
          <p:cNvSpPr>
            <a:spLocks noGrp="1" noChangeArrowheads="1"/>
          </p:cNvSpPr>
          <p:nvPr>
            <p:ph type="subTitle" idx="1"/>
          </p:nvPr>
        </p:nvSpPr>
        <p:spPr>
          <a:xfrm>
            <a:off x="152400" y="4191000"/>
            <a:ext cx="8839200" cy="914400"/>
          </a:xfrm>
        </p:spPr>
        <p:txBody>
          <a:bodyPr/>
          <a:lstStyle>
            <a:lvl1pPr marL="0" indent="0" algn="ctr">
              <a:buFont typeface="Wingdings" pitchFamily="2" charset="2"/>
              <a:buNone/>
              <a:defRPr b="1"/>
            </a:lvl1pPr>
          </a:lstStyle>
          <a:p>
            <a:r>
              <a:rPr lang="en-US"/>
              <a:t>Click to edit subtitle style</a:t>
            </a:r>
          </a:p>
        </p:txBody>
      </p:sp>
      <p:sp>
        <p:nvSpPr>
          <p:cNvPr id="4" name="Rectangle 4"/>
          <p:cNvSpPr>
            <a:spLocks noGrp="1" noChangeArrowheads="1"/>
          </p:cNvSpPr>
          <p:nvPr>
            <p:ph type="dt" sz="quarter"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E963A918-BC16-4A1A-8D95-5A49EFB82F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87CB45-FD7B-4AA8-8D52-91F586FE4F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C0EE1C-ECCD-43F3-9487-1C673B34B8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C9D6F0-37CF-4931-9067-86329313DD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7BFBD6-AD45-4501-86DD-A4FCBA4490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235DEE-A721-42B6-9A9D-59ABD2AB0C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DF757A6-7EA8-43AC-918D-A0B994944D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00363E-9D8A-4ADC-979D-B299730BCD3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2A4288-00E5-4F9A-871A-F9F8BEF3B7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E6558A-CAC0-4F81-85D6-A2CD60C628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485B11-390C-45CA-87B5-CEF0F78DC4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 y="152400"/>
            <a:ext cx="8686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3075" name="Rectangle 3"/>
          <p:cNvSpPr>
            <a:spLocks noGrp="1" noChangeArrowheads="1"/>
          </p:cNvSpPr>
          <p:nvPr>
            <p:ph type="body" idx="1"/>
          </p:nvPr>
        </p:nvSpPr>
        <p:spPr bwMode="auto">
          <a:xfrm>
            <a:off x="228600" y="1676400"/>
            <a:ext cx="8686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940EA99-65CF-4660-B524-7B5694C664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4400" b="1">
          <a:solidFill>
            <a:schemeClr val="tx1"/>
          </a:solidFill>
          <a:latin typeface="+mj-lt"/>
          <a:ea typeface="+mj-ea"/>
          <a:cs typeface="+mj-cs"/>
        </a:defRPr>
      </a:lvl1pPr>
      <a:lvl2pPr algn="l" rtl="0" eaLnBrk="0" fontAlgn="base" hangingPunct="0">
        <a:spcBef>
          <a:spcPct val="0"/>
        </a:spcBef>
        <a:spcAft>
          <a:spcPct val="0"/>
        </a:spcAft>
        <a:defRPr kumimoji="1" sz="4400" b="1">
          <a:solidFill>
            <a:schemeClr val="tx1"/>
          </a:solidFill>
          <a:latin typeface="Arial" charset="0"/>
        </a:defRPr>
      </a:lvl2pPr>
      <a:lvl3pPr algn="l" rtl="0" eaLnBrk="0" fontAlgn="base" hangingPunct="0">
        <a:spcBef>
          <a:spcPct val="0"/>
        </a:spcBef>
        <a:spcAft>
          <a:spcPct val="0"/>
        </a:spcAft>
        <a:defRPr kumimoji="1" sz="4400" b="1">
          <a:solidFill>
            <a:schemeClr val="tx1"/>
          </a:solidFill>
          <a:latin typeface="Arial" charset="0"/>
        </a:defRPr>
      </a:lvl3pPr>
      <a:lvl4pPr algn="l" rtl="0" eaLnBrk="0" fontAlgn="base" hangingPunct="0">
        <a:spcBef>
          <a:spcPct val="0"/>
        </a:spcBef>
        <a:spcAft>
          <a:spcPct val="0"/>
        </a:spcAft>
        <a:defRPr kumimoji="1" sz="4400" b="1">
          <a:solidFill>
            <a:schemeClr val="tx1"/>
          </a:solidFill>
          <a:latin typeface="Arial" charset="0"/>
        </a:defRPr>
      </a:lvl4pPr>
      <a:lvl5pPr algn="l" rtl="0" eaLnBrk="0" fontAlgn="base" hangingPunct="0">
        <a:spcBef>
          <a:spcPct val="0"/>
        </a:spcBef>
        <a:spcAft>
          <a:spcPct val="0"/>
        </a:spcAft>
        <a:defRPr kumimoji="1" sz="4400" b="1">
          <a:solidFill>
            <a:schemeClr val="tx1"/>
          </a:solidFill>
          <a:latin typeface="Arial" charset="0"/>
        </a:defRPr>
      </a:lvl5pPr>
      <a:lvl6pPr marL="457200" algn="l" rtl="0" eaLnBrk="0" fontAlgn="base" hangingPunct="0">
        <a:spcBef>
          <a:spcPct val="0"/>
        </a:spcBef>
        <a:spcAft>
          <a:spcPct val="0"/>
        </a:spcAft>
        <a:defRPr kumimoji="1" sz="4400" b="1">
          <a:solidFill>
            <a:schemeClr val="tx1"/>
          </a:solidFill>
          <a:latin typeface="Arial" charset="0"/>
        </a:defRPr>
      </a:lvl6pPr>
      <a:lvl7pPr marL="914400" algn="l" rtl="0" eaLnBrk="0" fontAlgn="base" hangingPunct="0">
        <a:spcBef>
          <a:spcPct val="0"/>
        </a:spcBef>
        <a:spcAft>
          <a:spcPct val="0"/>
        </a:spcAft>
        <a:defRPr kumimoji="1" sz="4400" b="1">
          <a:solidFill>
            <a:schemeClr val="tx1"/>
          </a:solidFill>
          <a:latin typeface="Arial" charset="0"/>
        </a:defRPr>
      </a:lvl7pPr>
      <a:lvl8pPr marL="1371600" algn="l" rtl="0" eaLnBrk="0" fontAlgn="base" hangingPunct="0">
        <a:spcBef>
          <a:spcPct val="0"/>
        </a:spcBef>
        <a:spcAft>
          <a:spcPct val="0"/>
        </a:spcAft>
        <a:defRPr kumimoji="1" sz="4400" b="1">
          <a:solidFill>
            <a:schemeClr val="tx1"/>
          </a:solidFill>
          <a:latin typeface="Arial" charset="0"/>
        </a:defRPr>
      </a:lvl8pPr>
      <a:lvl9pPr marL="1828800" algn="l" rtl="0" eaLnBrk="0" fontAlgn="base" hangingPunct="0">
        <a:spcBef>
          <a:spcPct val="0"/>
        </a:spcBef>
        <a:spcAft>
          <a:spcPct val="0"/>
        </a:spcAft>
        <a:defRPr kumimoji="1" sz="4400" b="1">
          <a:solidFill>
            <a:schemeClr val="tx1"/>
          </a:solidFill>
          <a:latin typeface="Arial" charset="0"/>
        </a:defRPr>
      </a:lvl9pPr>
    </p:titleStyle>
    <p:bodyStyle>
      <a:lvl1pPr marL="342900" indent="-342900" algn="l" rtl="0" eaLnBrk="0" fontAlgn="base" hangingPunct="0">
        <a:spcBef>
          <a:spcPct val="20000"/>
        </a:spcBef>
        <a:spcAft>
          <a:spcPct val="0"/>
        </a:spcAft>
        <a:buClr>
          <a:srgbClr val="3A5047"/>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A5047"/>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3A5047"/>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rgbClr val="3A5047"/>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issionalresearch.info/" TargetMode="External"/><Relationship Id="rId2" Type="http://schemas.openxmlformats.org/officeDocument/2006/relationships/hyperlink" Target="http://www.censu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7.xml.rels><?xml version="1.0" encoding="UTF-8" standalone="yes"?>
<Relationships xmlns="http://schemas.openxmlformats.org/package/2006/relationships"><Relationship Id="rId2" Type="http://schemas.openxmlformats.org/officeDocument/2006/relationships/hyperlink" Target="http://www.namb.net/cc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 y="3276600"/>
            <a:ext cx="8839200" cy="1303338"/>
          </a:xfrm>
        </p:spPr>
        <p:txBody>
          <a:bodyPr/>
          <a:lstStyle/>
          <a:p>
            <a:r>
              <a:rPr lang="en-US" sz="4000" smtClean="0"/>
              <a:t>HIS HEART, OUR HANDS</a:t>
            </a:r>
            <a:br>
              <a:rPr lang="en-US" sz="4000" smtClean="0"/>
            </a:br>
            <a:r>
              <a:rPr lang="en-US" sz="4000" smtClean="0"/>
              <a:t>The Key to Reaching Your Community for Christ	</a:t>
            </a:r>
          </a:p>
        </p:txBody>
      </p:sp>
      <p:sp>
        <p:nvSpPr>
          <p:cNvPr id="5123" name="Rectangle 3"/>
          <p:cNvSpPr>
            <a:spLocks noGrp="1" noChangeArrowheads="1"/>
          </p:cNvSpPr>
          <p:nvPr>
            <p:ph type="subTitle" idx="1"/>
          </p:nvPr>
        </p:nvSpPr>
        <p:spPr>
          <a:xfrm>
            <a:off x="0" y="5257800"/>
            <a:ext cx="8839200" cy="914400"/>
          </a:xfrm>
        </p:spPr>
        <p:txBody>
          <a:bodyPr/>
          <a:lstStyle/>
          <a:p>
            <a:pPr>
              <a:lnSpc>
                <a:spcPct val="80000"/>
              </a:lnSpc>
            </a:pPr>
            <a:endParaRPr lang="en-US"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smtClean="0"/>
              <a:t>VALUE OF AN ASSESSMENT</a:t>
            </a:r>
          </a:p>
        </p:txBody>
      </p:sp>
      <p:sp>
        <p:nvSpPr>
          <p:cNvPr id="14339" name="Rectangle 3"/>
          <p:cNvSpPr>
            <a:spLocks noGrp="1" noChangeArrowheads="1"/>
          </p:cNvSpPr>
          <p:nvPr>
            <p:ph type="body" idx="1"/>
          </p:nvPr>
        </p:nvSpPr>
        <p:spPr/>
        <p:txBody>
          <a:bodyPr/>
          <a:lstStyle/>
          <a:p>
            <a:r>
              <a:rPr lang="en-US" smtClean="0"/>
              <a:t>typically costs $25,000 to $30,000 to have a community assessment done.  </a:t>
            </a:r>
          </a:p>
          <a:p>
            <a:r>
              <a:rPr lang="en-US" smtClean="0"/>
              <a:t>They are often printed up and become a policy guide for decision making in the community. </a:t>
            </a:r>
          </a:p>
          <a:p>
            <a:r>
              <a:rPr lang="en-US" smtClean="0"/>
              <a:t>Everyone wants a copy of it.  </a:t>
            </a:r>
          </a:p>
          <a:p>
            <a:r>
              <a:rPr lang="en-US" smtClean="0"/>
              <a:t>It will be referenced in grants.</a:t>
            </a:r>
          </a:p>
          <a:p>
            <a:r>
              <a:rPr lang="en-US" smtClean="0"/>
              <a:t>Sets your church up as a community leader</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The most important thing. . . .</a:t>
            </a:r>
          </a:p>
        </p:txBody>
      </p:sp>
      <p:sp>
        <p:nvSpPr>
          <p:cNvPr id="15363" name="Rectangle 3"/>
          <p:cNvSpPr>
            <a:spLocks noGrp="1" noChangeArrowheads="1"/>
          </p:cNvSpPr>
          <p:nvPr>
            <p:ph type="body" idx="1"/>
          </p:nvPr>
        </p:nvSpPr>
        <p:spPr/>
        <p:txBody>
          <a:bodyPr/>
          <a:lstStyle/>
          <a:p>
            <a:pPr>
              <a:buFont typeface="Wingdings" pitchFamily="2" charset="2"/>
              <a:buNone/>
            </a:pPr>
            <a:r>
              <a:rPr lang="en-US" smtClean="0"/>
              <a:t>BUILDING RELATIONSHIPS</a:t>
            </a:r>
          </a:p>
          <a:p>
            <a:r>
              <a:rPr lang="en-US" smtClean="0"/>
              <a:t>With community leaders</a:t>
            </a:r>
          </a:p>
          <a:p>
            <a:r>
              <a:rPr lang="en-US" smtClean="0"/>
              <a:t>With people in the community</a:t>
            </a:r>
          </a:p>
          <a:p>
            <a:r>
              <a:rPr lang="en-US" smtClean="0"/>
              <a:t>With community service organizations</a:t>
            </a:r>
          </a:p>
          <a:p>
            <a:r>
              <a:rPr lang="en-US" smtClean="0"/>
              <a:t>With your church members/church plant team</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How Long Will it Take?</a:t>
            </a:r>
          </a:p>
        </p:txBody>
      </p:sp>
      <p:sp>
        <p:nvSpPr>
          <p:cNvPr id="16387" name="Rectangle 3"/>
          <p:cNvSpPr>
            <a:spLocks noGrp="1" noChangeArrowheads="1"/>
          </p:cNvSpPr>
          <p:nvPr>
            <p:ph type="body" idx="1"/>
          </p:nvPr>
        </p:nvSpPr>
        <p:spPr/>
        <p:txBody>
          <a:bodyPr/>
          <a:lstStyle/>
          <a:p>
            <a:r>
              <a:rPr lang="en-US" smtClean="0"/>
              <a:t>It will probably take 6 months to a year.</a:t>
            </a:r>
          </a:p>
          <a:p>
            <a:r>
              <a:rPr lang="en-US" smtClean="0"/>
              <a:t>Take the time to do it right.</a:t>
            </a:r>
          </a:p>
          <a:p>
            <a:r>
              <a:rPr lang="en-US" smtClean="0"/>
              <a:t>Remember, it’s not about the assessment, it’s all about building relationships</a:t>
            </a:r>
          </a:p>
          <a:p>
            <a:r>
              <a:rPr lang="en-US" smtClean="0"/>
              <a:t>You want ministries that are strong and lasting.  This assessment will become the basis for those ministries.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sz="4000" smtClean="0"/>
              <a:t>PUTTING TOGETHER YOUR </a:t>
            </a:r>
            <a:br>
              <a:rPr lang="en-US" sz="4000" smtClean="0"/>
            </a:br>
            <a:r>
              <a:rPr lang="en-US" sz="4000" smtClean="0"/>
              <a:t>TASK FORCE</a:t>
            </a:r>
          </a:p>
        </p:txBody>
      </p:sp>
      <p:sp>
        <p:nvSpPr>
          <p:cNvPr id="17411" name="Rectangle 3"/>
          <p:cNvSpPr>
            <a:spLocks noGrp="1" noChangeArrowheads="1"/>
          </p:cNvSpPr>
          <p:nvPr>
            <p:ph type="body" idx="1"/>
          </p:nvPr>
        </p:nvSpPr>
        <p:spPr/>
        <p:txBody>
          <a:bodyPr/>
          <a:lstStyle/>
          <a:p>
            <a:r>
              <a:rPr lang="en-US" smtClean="0"/>
              <a:t>Chairperson and Vice Chairperson</a:t>
            </a:r>
          </a:p>
          <a:p>
            <a:r>
              <a:rPr lang="en-US" smtClean="0"/>
              <a:t>Task Force Representatives</a:t>
            </a:r>
          </a:p>
          <a:p>
            <a:r>
              <a:rPr lang="en-US" smtClean="0"/>
              <a:t>Secretary</a:t>
            </a:r>
          </a:p>
          <a:p>
            <a:r>
              <a:rPr lang="en-US" smtClean="0"/>
              <a:t>Prayer Group Chairperson</a:t>
            </a:r>
          </a:p>
          <a:p>
            <a:r>
              <a:rPr lang="en-US" smtClean="0"/>
              <a:t>Interview Chairpersons – 5</a:t>
            </a:r>
          </a:p>
          <a:p>
            <a:r>
              <a:rPr lang="en-US" smtClean="0"/>
              <a:t>Demographics Chairperson</a:t>
            </a:r>
          </a:p>
          <a:p>
            <a:r>
              <a:rPr lang="en-US" smtClean="0"/>
              <a:t>Church Survey Chairperson</a:t>
            </a:r>
          </a:p>
          <a:p>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smtClean="0"/>
              <a:t>PRAYER</a:t>
            </a:r>
          </a:p>
        </p:txBody>
      </p:sp>
      <p:sp>
        <p:nvSpPr>
          <p:cNvPr id="18435" name="Rectangle 3"/>
          <p:cNvSpPr>
            <a:spLocks noGrp="1" noChangeArrowheads="1"/>
          </p:cNvSpPr>
          <p:nvPr>
            <p:ph type="body" idx="1"/>
          </p:nvPr>
        </p:nvSpPr>
        <p:spPr/>
        <p:txBody>
          <a:bodyPr/>
          <a:lstStyle/>
          <a:p>
            <a:r>
              <a:rPr lang="en-US" smtClean="0"/>
              <a:t>Prayer Journeys</a:t>
            </a:r>
          </a:p>
          <a:p>
            <a:r>
              <a:rPr lang="en-US" smtClean="0"/>
              <a:t>Prayer Support</a:t>
            </a:r>
          </a:p>
          <a:p>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smtClean="0"/>
              <a:t>PRAYER JOURNEYS</a:t>
            </a:r>
          </a:p>
        </p:txBody>
      </p:sp>
      <p:sp>
        <p:nvSpPr>
          <p:cNvPr id="19459" name="Rectangle 3"/>
          <p:cNvSpPr>
            <a:spLocks noGrp="1" noChangeArrowheads="1"/>
          </p:cNvSpPr>
          <p:nvPr>
            <p:ph type="body" idx="1"/>
          </p:nvPr>
        </p:nvSpPr>
        <p:spPr>
          <a:xfrm>
            <a:off x="228600" y="1828800"/>
            <a:ext cx="8686800" cy="5029200"/>
          </a:xfrm>
        </p:spPr>
        <p:txBody>
          <a:bodyPr/>
          <a:lstStyle/>
          <a:p>
            <a:pPr>
              <a:lnSpc>
                <a:spcPct val="90000"/>
              </a:lnSpc>
              <a:buFont typeface="Wingdings" pitchFamily="2" charset="2"/>
              <a:buNone/>
            </a:pPr>
            <a:r>
              <a:rPr lang="en-US" smtClean="0"/>
              <a:t>   </a:t>
            </a:r>
            <a:r>
              <a:rPr lang="en-US" sz="3600" smtClean="0"/>
              <a:t>A community prayer journey is an intentional coordinated effort to pray for and share Jesus with every person in a chosen geographical area or cultural community.  Community prayer journeys help believers to balance the importance of prayer in preparation for witnessing, ministry, or during outreach events.</a:t>
            </a:r>
            <a:r>
              <a:rPr lang="en-US"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smtClean="0"/>
              <a:t>As you are journeying ask:</a:t>
            </a:r>
          </a:p>
        </p:txBody>
      </p:sp>
      <p:sp>
        <p:nvSpPr>
          <p:cNvPr id="20483" name="Rectangle 3"/>
          <p:cNvSpPr>
            <a:spLocks noGrp="1" noChangeArrowheads="1"/>
          </p:cNvSpPr>
          <p:nvPr>
            <p:ph type="body" idx="1"/>
          </p:nvPr>
        </p:nvSpPr>
        <p:spPr>
          <a:xfrm>
            <a:off x="228600" y="1981200"/>
            <a:ext cx="8686800" cy="4876800"/>
          </a:xfrm>
        </p:spPr>
        <p:txBody>
          <a:bodyPr/>
          <a:lstStyle/>
          <a:p>
            <a:pPr marL="990600" lvl="1" indent="-533400"/>
            <a:r>
              <a:rPr lang="en-US" smtClean="0"/>
              <a:t>What am I observing that is good about this community?</a:t>
            </a:r>
          </a:p>
          <a:p>
            <a:pPr marL="990600" lvl="1" indent="-533400"/>
            <a:r>
              <a:rPr lang="en-US" smtClean="0"/>
              <a:t>What am I observing that may be an opportunity for our church to meet needs or build relationships</a:t>
            </a:r>
          </a:p>
          <a:p>
            <a:pPr marL="990600" lvl="1" indent="-533400"/>
            <a:r>
              <a:rPr lang="en-US" smtClean="0"/>
              <a:t>Who is already ministering in this community?</a:t>
            </a:r>
          </a:p>
          <a:p>
            <a:pPr marL="990600" lvl="1" indent="-533400"/>
            <a:r>
              <a:rPr lang="en-US" smtClean="0"/>
              <a:t>Are there people or organizations here that might be potential collaborators?</a:t>
            </a:r>
          </a:p>
          <a:p>
            <a:pPr marL="990600" lvl="1" indent="-533400"/>
            <a:r>
              <a:rPr lang="en-US" smtClean="0"/>
              <a:t>What opportunities for employment are here?</a:t>
            </a:r>
          </a:p>
          <a:p>
            <a:pPr marL="609600" indent="-609600"/>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smtClean="0"/>
              <a:t>PRAYER SUPPORT</a:t>
            </a:r>
          </a:p>
        </p:txBody>
      </p:sp>
      <p:sp>
        <p:nvSpPr>
          <p:cNvPr id="21507" name="Rectangle 3"/>
          <p:cNvSpPr>
            <a:spLocks noGrp="1" noChangeArrowheads="1"/>
          </p:cNvSpPr>
          <p:nvPr>
            <p:ph type="body" idx="1"/>
          </p:nvPr>
        </p:nvSpPr>
        <p:spPr/>
        <p:txBody>
          <a:bodyPr/>
          <a:lstStyle/>
          <a:p>
            <a:r>
              <a:rPr lang="en-US" smtClean="0"/>
              <a:t>Teams at the church praying over maps where teams are surveying</a:t>
            </a:r>
          </a:p>
          <a:p>
            <a:r>
              <a:rPr lang="en-US" smtClean="0"/>
              <a:t>Individuals praying at home </a:t>
            </a:r>
          </a:p>
          <a:p>
            <a:r>
              <a:rPr lang="en-US" smtClean="0"/>
              <a:t>Teams walking the perimeter of events</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mtClean="0"/>
              <a:t>COMMUNITY INTERVIEWS</a:t>
            </a:r>
          </a:p>
        </p:txBody>
      </p:sp>
      <p:sp>
        <p:nvSpPr>
          <p:cNvPr id="22531" name="Rectangle 3"/>
          <p:cNvSpPr>
            <a:spLocks noGrp="1" noChangeArrowheads="1"/>
          </p:cNvSpPr>
          <p:nvPr>
            <p:ph type="body" idx="1"/>
          </p:nvPr>
        </p:nvSpPr>
        <p:spPr/>
        <p:txBody>
          <a:bodyPr/>
          <a:lstStyle/>
          <a:p>
            <a:r>
              <a:rPr lang="en-US" smtClean="0"/>
              <a:t>Door to Door Interviews</a:t>
            </a:r>
          </a:p>
          <a:p>
            <a:r>
              <a:rPr lang="en-US" smtClean="0"/>
              <a:t>Group interviews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en-US" smtClean="0"/>
              <a:t>DOOR TO DOOR INTERVIEWS</a:t>
            </a:r>
          </a:p>
        </p:txBody>
      </p:sp>
      <p:sp>
        <p:nvSpPr>
          <p:cNvPr id="23555" name="Rectangle 3"/>
          <p:cNvSpPr>
            <a:spLocks noGrp="1" noChangeArrowheads="1"/>
          </p:cNvSpPr>
          <p:nvPr>
            <p:ph type="body" idx="1"/>
          </p:nvPr>
        </p:nvSpPr>
        <p:spPr>
          <a:xfrm>
            <a:off x="228600" y="2133600"/>
            <a:ext cx="8686800" cy="5029200"/>
          </a:xfrm>
        </p:spPr>
        <p:txBody>
          <a:bodyPr/>
          <a:lstStyle/>
          <a:p>
            <a:pPr marL="990600" lvl="1" indent="-533400"/>
            <a:r>
              <a:rPr lang="en-US" smtClean="0"/>
              <a:t>Determine the agency/individuals to be interviewed</a:t>
            </a:r>
          </a:p>
          <a:p>
            <a:pPr marL="990600" lvl="1" indent="-533400"/>
            <a:r>
              <a:rPr lang="en-US" smtClean="0"/>
              <a:t>Select a date for the interviews</a:t>
            </a:r>
          </a:p>
          <a:p>
            <a:pPr marL="990600" lvl="1" indent="-533400"/>
            <a:r>
              <a:rPr lang="en-US" smtClean="0"/>
              <a:t>Recruit volunteers</a:t>
            </a:r>
          </a:p>
          <a:p>
            <a:pPr marL="990600" lvl="1" indent="-533400"/>
            <a:r>
              <a:rPr lang="en-US" smtClean="0"/>
              <a:t>set appointments</a:t>
            </a:r>
          </a:p>
          <a:p>
            <a:pPr marL="990600" lvl="1" indent="-533400"/>
            <a:r>
              <a:rPr lang="en-US" smtClean="0"/>
              <a:t>send a letter of confirmation one week before the appointment date.</a:t>
            </a:r>
          </a:p>
          <a:p>
            <a:pPr marL="609600" indent="-609600"/>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0600" y="228600"/>
            <a:ext cx="7772400" cy="1524000"/>
          </a:xfrm>
        </p:spPr>
        <p:txBody>
          <a:bodyPr/>
          <a:lstStyle/>
          <a:p>
            <a:pPr algn="ctr"/>
            <a:r>
              <a:rPr lang="en-US" smtClean="0">
                <a:solidFill>
                  <a:schemeClr val="folHlink"/>
                </a:solidFill>
              </a:rPr>
              <a:t>WHAT IS MINISTRY BASED EVANGELISM?</a:t>
            </a:r>
          </a:p>
        </p:txBody>
      </p:sp>
      <p:sp>
        <p:nvSpPr>
          <p:cNvPr id="8195" name="Rectangle 3"/>
          <p:cNvSpPr>
            <a:spLocks noGrp="1" noChangeArrowheads="1"/>
          </p:cNvSpPr>
          <p:nvPr>
            <p:ph type="body" idx="1"/>
          </p:nvPr>
        </p:nvSpPr>
        <p:spPr>
          <a:xfrm>
            <a:off x="685800" y="2209800"/>
            <a:ext cx="7772400" cy="4114800"/>
          </a:xfrm>
        </p:spPr>
        <p:txBody>
          <a:bodyPr/>
          <a:lstStyle/>
          <a:p>
            <a:pPr>
              <a:buFont typeface="Wingdings" pitchFamily="2" charset="2"/>
              <a:buNone/>
            </a:pPr>
            <a:endParaRPr lang="en-US" smtClean="0"/>
          </a:p>
          <a:p>
            <a:pPr algn="ctr">
              <a:buFont typeface="Wingdings" pitchFamily="2" charset="2"/>
              <a:buNone/>
            </a:pPr>
            <a:r>
              <a:rPr lang="en-US" smtClean="0"/>
              <a:t>	Ministry Based Evangelism is building relational bridges through ministry over which a Christian can intentionally share the Gospel of Jesus Christ.</a:t>
            </a:r>
          </a:p>
        </p:txBody>
      </p:sp>
    </p:spTree>
  </p:cSld>
  <p:clrMapOvr>
    <a:masterClrMapping/>
  </p:clrMapOvr>
  <p:transition>
    <p:random/>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3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3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smtClean="0"/>
              <a:t>SUGGESTED SCHEDULE</a:t>
            </a:r>
          </a:p>
        </p:txBody>
      </p:sp>
      <p:sp>
        <p:nvSpPr>
          <p:cNvPr id="24579" name="Rectangle 3"/>
          <p:cNvSpPr>
            <a:spLocks noGrp="1" noChangeArrowheads="1"/>
          </p:cNvSpPr>
          <p:nvPr>
            <p:ph type="body" idx="1"/>
          </p:nvPr>
        </p:nvSpPr>
        <p:spPr>
          <a:xfrm>
            <a:off x="228600" y="1828800"/>
            <a:ext cx="8686800" cy="5029200"/>
          </a:xfrm>
        </p:spPr>
        <p:txBody>
          <a:bodyPr/>
          <a:lstStyle/>
          <a:p>
            <a:pPr>
              <a:lnSpc>
                <a:spcPct val="90000"/>
              </a:lnSpc>
            </a:pPr>
            <a:r>
              <a:rPr lang="en-US" smtClean="0"/>
              <a:t>8:30 am		Continental breakfast</a:t>
            </a:r>
          </a:p>
          <a:p>
            <a:pPr>
              <a:lnSpc>
                <a:spcPct val="90000"/>
              </a:lnSpc>
            </a:pPr>
            <a:r>
              <a:rPr lang="en-US" smtClean="0"/>
              <a:t>8:50		Pairing of teams and 					distribution of assignment cards</a:t>
            </a:r>
          </a:p>
          <a:p>
            <a:pPr>
              <a:lnSpc>
                <a:spcPct val="90000"/>
              </a:lnSpc>
            </a:pPr>
            <a:r>
              <a:rPr lang="en-US" smtClean="0"/>
              <a:t>9:00		Orientation</a:t>
            </a:r>
          </a:p>
          <a:p>
            <a:pPr>
              <a:lnSpc>
                <a:spcPct val="90000"/>
              </a:lnSpc>
            </a:pPr>
            <a:r>
              <a:rPr lang="en-US" smtClean="0"/>
              <a:t>9:30		Departure for appointments</a:t>
            </a:r>
          </a:p>
          <a:p>
            <a:pPr>
              <a:lnSpc>
                <a:spcPct val="90000"/>
              </a:lnSpc>
            </a:pPr>
            <a:r>
              <a:rPr lang="en-US" smtClean="0"/>
              <a:t>10:00		First appointment</a:t>
            </a:r>
          </a:p>
          <a:p>
            <a:pPr>
              <a:lnSpc>
                <a:spcPct val="90000"/>
              </a:lnSpc>
            </a:pPr>
            <a:r>
              <a:rPr lang="en-US" smtClean="0"/>
              <a:t>11:00		Second appointment</a:t>
            </a:r>
          </a:p>
          <a:p>
            <a:pPr>
              <a:lnSpc>
                <a:spcPct val="90000"/>
              </a:lnSpc>
            </a:pPr>
            <a:r>
              <a:rPr lang="en-US" smtClean="0"/>
              <a:t>Noon		Lunch and sharing, time to 				complete written reports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sz="4000" smtClean="0"/>
              <a:t>INTERVIEWING COMMUNITY SERVICE ORGANIZATIONS</a:t>
            </a:r>
          </a:p>
        </p:txBody>
      </p:sp>
      <p:sp>
        <p:nvSpPr>
          <p:cNvPr id="25603" name="Rectangle 3"/>
          <p:cNvSpPr>
            <a:spLocks noGrp="1" noChangeArrowheads="1"/>
          </p:cNvSpPr>
          <p:nvPr>
            <p:ph type="body" idx="1"/>
          </p:nvPr>
        </p:nvSpPr>
        <p:spPr>
          <a:xfrm>
            <a:off x="304800" y="2667000"/>
            <a:ext cx="8686800" cy="5029200"/>
          </a:xfrm>
        </p:spPr>
        <p:txBody>
          <a:bodyPr/>
          <a:lstStyle/>
          <a:p>
            <a:r>
              <a:rPr lang="en-US" smtClean="0"/>
              <a:t>Yellow Pages</a:t>
            </a:r>
          </a:p>
          <a:p>
            <a:r>
              <a:rPr lang="en-US" smtClean="0"/>
              <a:t>Local United Way</a:t>
            </a:r>
          </a:p>
          <a:p>
            <a:r>
              <a:rPr lang="en-US" smtClean="0"/>
              <a:t>Local Library</a:t>
            </a:r>
          </a:p>
          <a:p>
            <a:r>
              <a:rPr lang="en-US" smtClean="0"/>
              <a:t>Report of Newspaper Review Committee</a:t>
            </a:r>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sz="4000" smtClean="0"/>
              <a:t>COMMUNITY SERVICE ORGANIZATIONS</a:t>
            </a:r>
          </a:p>
        </p:txBody>
      </p:sp>
      <p:sp>
        <p:nvSpPr>
          <p:cNvPr id="26627" name="Rectangle 3"/>
          <p:cNvSpPr>
            <a:spLocks noGrp="1" noChangeArrowheads="1"/>
          </p:cNvSpPr>
          <p:nvPr>
            <p:ph type="body" idx="1"/>
          </p:nvPr>
        </p:nvSpPr>
        <p:spPr/>
        <p:txBody>
          <a:bodyPr/>
          <a:lstStyle/>
          <a:p>
            <a:r>
              <a:rPr lang="en-US" smtClean="0"/>
              <a:t>Put all names on index cards and sort the cards according to importance for your church to visit them.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en-US" sz="4000" smtClean="0"/>
              <a:t>INTERVIEW ELECTED AND APPOINTED OFFICIALS</a:t>
            </a:r>
          </a:p>
        </p:txBody>
      </p:sp>
      <p:sp>
        <p:nvSpPr>
          <p:cNvPr id="27651" name="Rectangle 3"/>
          <p:cNvSpPr>
            <a:spLocks noGrp="1" noChangeArrowheads="1"/>
          </p:cNvSpPr>
          <p:nvPr>
            <p:ph type="body" idx="1"/>
          </p:nvPr>
        </p:nvSpPr>
        <p:spPr>
          <a:xfrm>
            <a:off x="228600" y="1828800"/>
            <a:ext cx="8686800" cy="5029200"/>
          </a:xfrm>
        </p:spPr>
        <p:txBody>
          <a:bodyPr/>
          <a:lstStyle/>
          <a:p>
            <a:r>
              <a:rPr lang="en-US" smtClean="0"/>
              <a:t>Mayor</a:t>
            </a:r>
          </a:p>
          <a:p>
            <a:r>
              <a:rPr lang="en-US" smtClean="0"/>
              <a:t>City Council Members</a:t>
            </a:r>
          </a:p>
          <a:p>
            <a:r>
              <a:rPr lang="en-US" smtClean="0"/>
              <a:t>Chief of Police</a:t>
            </a:r>
          </a:p>
          <a:p>
            <a:r>
              <a:rPr lang="en-US" smtClean="0"/>
              <a:t>Fire Chief</a:t>
            </a:r>
          </a:p>
          <a:p>
            <a:r>
              <a:rPr lang="en-US" smtClean="0"/>
              <a:t>Sheriff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n-US" sz="4000" smtClean="0"/>
              <a:t>INTERVIEWING OF LOCAL BUSINESS LEADERS</a:t>
            </a:r>
          </a:p>
        </p:txBody>
      </p:sp>
      <p:sp>
        <p:nvSpPr>
          <p:cNvPr id="28675" name="Rectangle 3"/>
          <p:cNvSpPr>
            <a:spLocks noGrp="1" noChangeArrowheads="1"/>
          </p:cNvSpPr>
          <p:nvPr>
            <p:ph type="body" idx="1"/>
          </p:nvPr>
        </p:nvSpPr>
        <p:spPr>
          <a:xfrm>
            <a:off x="228600" y="2057400"/>
            <a:ext cx="8686800" cy="5029200"/>
          </a:xfrm>
        </p:spPr>
        <p:txBody>
          <a:bodyPr/>
          <a:lstStyle/>
          <a:p>
            <a:r>
              <a:rPr lang="en-US" smtClean="0"/>
              <a:t>Employment opportunities and prospects for the future</a:t>
            </a:r>
          </a:p>
          <a:p>
            <a:r>
              <a:rPr lang="en-US" smtClean="0"/>
              <a:t>What the qualifications are for employment.</a:t>
            </a:r>
          </a:p>
          <a:p>
            <a:r>
              <a:rPr lang="en-US" smtClean="0"/>
              <a:t>Obstacles people face for employment</a:t>
            </a:r>
          </a:p>
          <a:p>
            <a:r>
              <a:rPr lang="en-US" smtClean="0"/>
              <a:t>What this business does to give back to the community</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r>
              <a:rPr lang="en-US" sz="4000" smtClean="0"/>
              <a:t>INTERVIEWING THE </a:t>
            </a:r>
            <a:br>
              <a:rPr lang="en-US" sz="4000" smtClean="0"/>
            </a:br>
            <a:r>
              <a:rPr lang="en-US" sz="4000" smtClean="0"/>
              <a:t>RELIGIOUS COMMUNITY</a:t>
            </a:r>
          </a:p>
        </p:txBody>
      </p:sp>
      <p:sp>
        <p:nvSpPr>
          <p:cNvPr id="29699" name="Rectangle 3"/>
          <p:cNvSpPr>
            <a:spLocks noGrp="1" noChangeArrowheads="1"/>
          </p:cNvSpPr>
          <p:nvPr>
            <p:ph type="body" idx="1"/>
          </p:nvPr>
        </p:nvSpPr>
        <p:spPr>
          <a:xfrm>
            <a:off x="228600" y="2057400"/>
            <a:ext cx="8686800" cy="5029200"/>
          </a:xfrm>
        </p:spPr>
        <p:txBody>
          <a:bodyPr/>
          <a:lstStyle/>
          <a:p>
            <a:r>
              <a:rPr lang="en-US" sz="2800" smtClean="0"/>
              <a:t>Before you start a new ministry, it would be good to know what other churches in your community are already doing in that area.</a:t>
            </a:r>
          </a:p>
          <a:p>
            <a:r>
              <a:rPr lang="en-US" sz="2800" smtClean="0"/>
              <a:t>Knowing what other churches are already doing helps you to see possibilities for collaborations.</a:t>
            </a:r>
          </a:p>
          <a:p>
            <a:r>
              <a:rPr lang="en-US" sz="2800" smtClean="0"/>
              <a:t>Knowing what faith communities are a part of your community helps you to train you members.</a:t>
            </a:r>
          </a:p>
          <a:p>
            <a:r>
              <a:rPr lang="en-US" sz="2800" smtClean="0"/>
              <a:t>Start with the yellow pages for a list of churches in our area.</a:t>
            </a:r>
          </a:p>
          <a:p>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en-US" sz="4000" smtClean="0"/>
              <a:t>INTERVIEWING PEOPLE WHO LIVE IN THE COMMUNITY</a:t>
            </a:r>
          </a:p>
        </p:txBody>
      </p:sp>
      <p:sp>
        <p:nvSpPr>
          <p:cNvPr id="30723" name="Rectangle 3"/>
          <p:cNvSpPr>
            <a:spLocks noGrp="1" noChangeArrowheads="1"/>
          </p:cNvSpPr>
          <p:nvPr>
            <p:ph type="body" idx="1"/>
          </p:nvPr>
        </p:nvSpPr>
        <p:spPr>
          <a:xfrm>
            <a:off x="228600" y="2209800"/>
            <a:ext cx="8686800" cy="3657600"/>
          </a:xfrm>
        </p:spPr>
        <p:txBody>
          <a:bodyPr/>
          <a:lstStyle/>
          <a:p>
            <a:r>
              <a:rPr lang="en-US" smtClean="0"/>
              <a:t>Door to Door Interviews</a:t>
            </a:r>
          </a:p>
          <a:p>
            <a:r>
              <a:rPr lang="en-US" smtClean="0"/>
              <a:t>Group Interviews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n-US" sz="4000" smtClean="0"/>
              <a:t>CONDUCTING DOOR TO DOOR INTERVIEWS</a:t>
            </a:r>
          </a:p>
        </p:txBody>
      </p:sp>
      <p:sp>
        <p:nvSpPr>
          <p:cNvPr id="31747" name="Rectangle 3"/>
          <p:cNvSpPr>
            <a:spLocks noGrp="1" noChangeArrowheads="1"/>
          </p:cNvSpPr>
          <p:nvPr>
            <p:ph type="body" idx="1"/>
          </p:nvPr>
        </p:nvSpPr>
        <p:spPr>
          <a:xfrm>
            <a:off x="228600" y="2362200"/>
            <a:ext cx="8686800" cy="5029200"/>
          </a:xfrm>
        </p:spPr>
        <p:txBody>
          <a:bodyPr/>
          <a:lstStyle/>
          <a:p>
            <a:pPr lvl="1"/>
            <a:r>
              <a:rPr lang="en-US" smtClean="0"/>
              <a:t>Decide which neighborhoods you will survey</a:t>
            </a:r>
          </a:p>
          <a:p>
            <a:pPr lvl="1"/>
            <a:r>
              <a:rPr lang="en-US" smtClean="0"/>
              <a:t>Use the interview form</a:t>
            </a:r>
          </a:p>
          <a:p>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en-US" sz="4000" smtClean="0"/>
              <a:t>CONDUCTING GROUP INTERVIEWS</a:t>
            </a:r>
          </a:p>
        </p:txBody>
      </p:sp>
      <p:sp>
        <p:nvSpPr>
          <p:cNvPr id="32771" name="Rectangle 3"/>
          <p:cNvSpPr>
            <a:spLocks noGrp="1" noChangeArrowheads="1"/>
          </p:cNvSpPr>
          <p:nvPr>
            <p:ph type="body" idx="1"/>
          </p:nvPr>
        </p:nvSpPr>
        <p:spPr/>
        <p:txBody>
          <a:bodyPr/>
          <a:lstStyle/>
          <a:p>
            <a:pPr lvl="1"/>
            <a:r>
              <a:rPr lang="en-US" smtClean="0"/>
              <a:t>Select locations where people will normally gather and that are safe</a:t>
            </a:r>
          </a:p>
          <a:p>
            <a:pPr lvl="1"/>
            <a:r>
              <a:rPr lang="en-US" smtClean="0"/>
              <a:t>Possibilities</a:t>
            </a:r>
          </a:p>
          <a:p>
            <a:pPr lvl="2"/>
            <a:r>
              <a:rPr lang="en-US" smtClean="0"/>
              <a:t>Starbucks on Saturday morning</a:t>
            </a:r>
          </a:p>
          <a:p>
            <a:pPr lvl="2"/>
            <a:r>
              <a:rPr lang="en-US" smtClean="0"/>
              <a:t>Free lemonade in the Wal-Mart parking lot</a:t>
            </a:r>
          </a:p>
          <a:p>
            <a:pPr lvl="2"/>
            <a:r>
              <a:rPr lang="en-US" smtClean="0"/>
              <a:t>A small fair in the park with food and games</a:t>
            </a:r>
          </a:p>
          <a:p>
            <a:pPr lvl="1"/>
            <a:r>
              <a:rPr lang="en-US" smtClean="0"/>
              <a:t>Remember to keep the interview short or you will lose the attention of the people you are interviewing</a:t>
            </a:r>
          </a:p>
          <a:p>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smtClean="0"/>
              <a:t>USING DEMOGRAPHICS</a:t>
            </a:r>
          </a:p>
        </p:txBody>
      </p:sp>
      <p:sp>
        <p:nvSpPr>
          <p:cNvPr id="33795" name="Rectangle 3"/>
          <p:cNvSpPr>
            <a:spLocks noGrp="1" noChangeArrowheads="1"/>
          </p:cNvSpPr>
          <p:nvPr>
            <p:ph type="body" idx="1"/>
          </p:nvPr>
        </p:nvSpPr>
        <p:spPr>
          <a:xfrm>
            <a:off x="228600" y="2362200"/>
            <a:ext cx="8686800" cy="3962400"/>
          </a:xfrm>
        </p:spPr>
        <p:txBody>
          <a:bodyPr/>
          <a:lstStyle/>
          <a:p>
            <a:r>
              <a:rPr lang="en-US" smtClean="0">
                <a:hlinkClick r:id="rId2"/>
              </a:rPr>
              <a:t>www.census.gov</a:t>
            </a:r>
            <a:endParaRPr lang="en-US" smtClean="0">
              <a:hlinkClick r:id="rId3"/>
            </a:endParaRPr>
          </a:p>
          <a:p>
            <a:r>
              <a:rPr lang="en-US" smtClean="0">
                <a:hlinkClick r:id="rId3"/>
              </a:rPr>
              <a:t>www.missionalresearch.info</a:t>
            </a:r>
            <a:endParaRPr lang="en-US" smtClean="0"/>
          </a:p>
          <a:p>
            <a:r>
              <a:rPr lang="en-US" smtClean="0"/>
              <a:t>Your state convention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077200" cy="1143000"/>
          </a:xfrm>
        </p:spPr>
        <p:txBody>
          <a:bodyPr/>
          <a:lstStyle/>
          <a:p>
            <a:pPr algn="ctr"/>
            <a:r>
              <a:rPr lang="en-US" smtClean="0">
                <a:solidFill>
                  <a:schemeClr val="folHlink"/>
                </a:solidFill>
              </a:rPr>
              <a:t>BENEFITS OF MINISTRY BASED EVANGELISM</a:t>
            </a:r>
          </a:p>
        </p:txBody>
      </p:sp>
      <p:sp>
        <p:nvSpPr>
          <p:cNvPr id="9219" name="Rectangle 3"/>
          <p:cNvSpPr>
            <a:spLocks noGrp="1" noChangeArrowheads="1"/>
          </p:cNvSpPr>
          <p:nvPr>
            <p:ph type="body" idx="1"/>
          </p:nvPr>
        </p:nvSpPr>
        <p:spPr>
          <a:xfrm>
            <a:off x="838200" y="2209800"/>
            <a:ext cx="7924800" cy="3886200"/>
          </a:xfrm>
        </p:spPr>
        <p:txBody>
          <a:bodyPr/>
          <a:lstStyle/>
          <a:p>
            <a:pPr>
              <a:lnSpc>
                <a:spcPct val="90000"/>
              </a:lnSpc>
              <a:buFont typeface="Monotype Sorts" pitchFamily="2" charset="2"/>
              <a:buChar char="&lt;"/>
            </a:pPr>
            <a:r>
              <a:rPr lang="en-US" smtClean="0">
                <a:latin typeface="Times New Roman" pitchFamily="18" charset="0"/>
                <a:sym typeface="Monotype Sorts" pitchFamily="2" charset="2"/>
              </a:rPr>
              <a:t>Identifies Prospects</a:t>
            </a:r>
          </a:p>
          <a:p>
            <a:pPr>
              <a:lnSpc>
                <a:spcPct val="90000"/>
              </a:lnSpc>
              <a:buFont typeface="Monotype Sorts" pitchFamily="2" charset="2"/>
              <a:buChar char="&lt;"/>
            </a:pPr>
            <a:r>
              <a:rPr lang="en-US" smtClean="0">
                <a:latin typeface="Times New Roman" pitchFamily="18" charset="0"/>
                <a:sym typeface="Monotype Sorts" pitchFamily="2" charset="2"/>
              </a:rPr>
              <a:t>Builds Witnessing Relationships</a:t>
            </a:r>
          </a:p>
          <a:p>
            <a:pPr>
              <a:lnSpc>
                <a:spcPct val="90000"/>
              </a:lnSpc>
              <a:buFont typeface="Monotype Sorts" pitchFamily="2" charset="2"/>
              <a:buChar char="&lt;"/>
            </a:pPr>
            <a:r>
              <a:rPr lang="en-US" smtClean="0">
                <a:latin typeface="Times New Roman" pitchFamily="18" charset="0"/>
                <a:sym typeface="Monotype Sorts" pitchFamily="2" charset="2"/>
              </a:rPr>
              <a:t>Creates Opportunities to Share the                 Gospel</a:t>
            </a:r>
          </a:p>
          <a:p>
            <a:pPr>
              <a:lnSpc>
                <a:spcPct val="90000"/>
              </a:lnSpc>
              <a:buFont typeface="Monotype Sorts" pitchFamily="2" charset="2"/>
              <a:buChar char="&lt;"/>
            </a:pPr>
            <a:r>
              <a:rPr lang="en-US" smtClean="0">
                <a:latin typeface="Times New Roman" pitchFamily="18" charset="0"/>
                <a:sym typeface="Monotype Sorts" pitchFamily="2" charset="2"/>
              </a:rPr>
              <a:t>Connects Your church with Your Community</a:t>
            </a:r>
          </a:p>
          <a:p>
            <a:pPr>
              <a:lnSpc>
                <a:spcPct val="90000"/>
              </a:lnSpc>
              <a:buFont typeface="Monotype Sorts" pitchFamily="2" charset="2"/>
              <a:buChar char="&lt;"/>
            </a:pPr>
            <a:r>
              <a:rPr lang="en-US" smtClean="0">
                <a:latin typeface="Times New Roman" pitchFamily="18" charset="0"/>
                <a:sym typeface="Monotype Sorts" pitchFamily="2" charset="2"/>
              </a:rPr>
              <a:t>Increases Visibility of Church As Caring</a:t>
            </a:r>
            <a:endParaRPr lang="en-US" smtClean="0">
              <a:solidFill>
                <a:schemeClr val="accent1"/>
              </a:solidFill>
              <a:latin typeface="Times New Roman" pitchFamily="18" charset="0"/>
            </a:endParaRPr>
          </a:p>
          <a:p>
            <a:pPr>
              <a:lnSpc>
                <a:spcPct val="90000"/>
              </a:lnSpc>
              <a:buFont typeface="Monotype Sorts" pitchFamily="2" charset="2"/>
              <a:buNone/>
            </a:pPr>
            <a:endParaRPr lang="en-US" smtClean="0">
              <a:solidFill>
                <a:schemeClr val="accent1"/>
              </a:solidFill>
              <a:latin typeface="Times New Roman" pitchFamily="18" charset="0"/>
            </a:endParaRPr>
          </a:p>
          <a:p>
            <a:pPr>
              <a:lnSpc>
                <a:spcPct val="90000"/>
              </a:lnSpc>
              <a:buFont typeface="Monotype Sorts" pitchFamily="2" charset="2"/>
              <a:buChar char="&lt;"/>
            </a:pPr>
            <a:endParaRPr lang="en-US" smtClean="0">
              <a:solidFill>
                <a:schemeClr val="accent1"/>
              </a:solidFill>
              <a:latin typeface="Times New Roman" pitchFamily="18" charset="0"/>
            </a:endParaRPr>
          </a:p>
          <a:p>
            <a:pPr>
              <a:lnSpc>
                <a:spcPct val="90000"/>
              </a:lnSpc>
              <a:buFont typeface="Monotype Sorts" pitchFamily="2" charset="2"/>
              <a:buChar char="&lt;"/>
            </a:pPr>
            <a:endParaRPr lang="en-US" sz="2800" smtClean="0">
              <a:latin typeface="Times New Roman" pitchFamily="18" charset="0"/>
              <a:sym typeface="Monotype Sorts" pitchFamily="2" charset="2"/>
            </a:endParaRPr>
          </a:p>
        </p:txBody>
      </p:sp>
    </p:spTree>
  </p:cSld>
  <p:clrMapOvr>
    <a:masterClrMapping/>
  </p:clrMapOvr>
  <p:transition>
    <p:random/>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19">
                                            <p:txEl>
                                              <p:pRg st="4" end="4"/>
                                            </p:txEl>
                                          </p:spTgt>
                                        </p:tgtEl>
                                        <p:attrNameLst>
                                          <p:attrName>style.visibility</p:attrName>
                                        </p:attrNameLst>
                                      </p:cBhvr>
                                      <p:to>
                                        <p:strVal val="visible"/>
                                      </p:to>
                                    </p:set>
                                    <p:anim calcmode="lin" valueType="num">
                                      <p:cBhvr additive="base">
                                        <p:cTn id="37"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mtClean="0"/>
              <a:t>USING DEMOGRAPHICS</a:t>
            </a:r>
          </a:p>
        </p:txBody>
      </p:sp>
      <p:sp>
        <p:nvSpPr>
          <p:cNvPr id="34819" name="Rectangle 3"/>
          <p:cNvSpPr>
            <a:spLocks noGrp="1" noChangeArrowheads="1"/>
          </p:cNvSpPr>
          <p:nvPr>
            <p:ph type="body" idx="1"/>
          </p:nvPr>
        </p:nvSpPr>
        <p:spPr/>
        <p:txBody>
          <a:bodyPr/>
          <a:lstStyle/>
          <a:p>
            <a:pPr>
              <a:lnSpc>
                <a:spcPct val="90000"/>
              </a:lnSpc>
            </a:pPr>
            <a:r>
              <a:rPr lang="en-US" sz="2400" smtClean="0"/>
              <a:t>Compare demographics from your community with state and national information</a:t>
            </a:r>
          </a:p>
          <a:p>
            <a:pPr>
              <a:lnSpc>
                <a:spcPct val="90000"/>
              </a:lnSpc>
            </a:pPr>
            <a:r>
              <a:rPr lang="en-US" sz="2400" smtClean="0"/>
              <a:t>Note any categories that contain any high percentages or large or unusual numbers</a:t>
            </a:r>
          </a:p>
          <a:p>
            <a:pPr>
              <a:lnSpc>
                <a:spcPct val="90000"/>
              </a:lnSpc>
            </a:pPr>
            <a:r>
              <a:rPr lang="en-US" sz="2400" smtClean="0"/>
              <a:t>Compare the demographics of your church with the demographics of your community</a:t>
            </a:r>
          </a:p>
          <a:p>
            <a:pPr>
              <a:lnSpc>
                <a:spcPct val="90000"/>
              </a:lnSpc>
            </a:pPr>
            <a:r>
              <a:rPr lang="en-US" sz="2400" smtClean="0"/>
              <a:t>Look for institutional group quarters where ministry might take place</a:t>
            </a:r>
          </a:p>
          <a:p>
            <a:pPr>
              <a:lnSpc>
                <a:spcPct val="90000"/>
              </a:lnSpc>
            </a:pPr>
            <a:r>
              <a:rPr lang="en-US" sz="2400" smtClean="0"/>
              <a:t>Look for rapidly growing populations</a:t>
            </a:r>
          </a:p>
          <a:p>
            <a:pPr>
              <a:lnSpc>
                <a:spcPct val="90000"/>
              </a:lnSpc>
            </a:pPr>
            <a:r>
              <a:rPr lang="en-US" sz="2400" smtClean="0"/>
              <a:t>Look for rapidly declining areas.</a:t>
            </a:r>
          </a:p>
          <a:p>
            <a:pPr>
              <a:lnSpc>
                <a:spcPct val="90000"/>
              </a:lnSpc>
            </a:pPr>
            <a:r>
              <a:rPr lang="en-US" sz="2400" smtClean="0"/>
              <a:t>Look for populations of children who may need tutoring, after school ministries or child care.</a:t>
            </a:r>
          </a:p>
          <a:p>
            <a:pPr>
              <a:lnSpc>
                <a:spcPct val="90000"/>
              </a:lnSpc>
            </a:pPr>
            <a:r>
              <a:rPr lang="en-US" sz="2400" smtClean="0"/>
              <a:t>Look for senior adult population</a:t>
            </a:r>
          </a:p>
          <a:p>
            <a:pPr>
              <a:lnSpc>
                <a:spcPct val="90000"/>
              </a:lnSpc>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en-US" smtClean="0"/>
              <a:t>NEWSPAPER REVIEW</a:t>
            </a:r>
          </a:p>
        </p:txBody>
      </p:sp>
      <p:sp>
        <p:nvSpPr>
          <p:cNvPr id="35843" name="Rectangle 3"/>
          <p:cNvSpPr>
            <a:spLocks noGrp="1" noChangeArrowheads="1"/>
          </p:cNvSpPr>
          <p:nvPr>
            <p:ph type="body" idx="1"/>
          </p:nvPr>
        </p:nvSpPr>
        <p:spPr/>
        <p:txBody>
          <a:bodyPr/>
          <a:lstStyle/>
          <a:p>
            <a:r>
              <a:rPr lang="en-US" smtClean="0"/>
              <a:t>Collect issues for the last year</a:t>
            </a:r>
          </a:p>
          <a:p>
            <a:r>
              <a:rPr lang="en-US" smtClean="0"/>
              <a:t>Divide the issues up among your team members and have them clip any articles about resources or needs in the community.  Have them divide the clippings into 2 boxes, one for resources and the other for needs.</a:t>
            </a:r>
          </a:p>
          <a:p>
            <a:r>
              <a:rPr lang="en-US" smtClean="0"/>
              <a:t>Divide the team into two groups.  One will work on resources and the other on needs</a:t>
            </a:r>
          </a:p>
          <a:p>
            <a:r>
              <a:rPr lang="en-US" smtClean="0"/>
              <a:t>Divide the clippings further</a:t>
            </a:r>
          </a:p>
          <a:p>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REPORTING YOUR FINDINGS:</a:t>
            </a:r>
          </a:p>
        </p:txBody>
      </p:sp>
      <p:sp>
        <p:nvSpPr>
          <p:cNvPr id="36867" name="Rectangle 3"/>
          <p:cNvSpPr>
            <a:spLocks noGrp="1" noChangeArrowheads="1"/>
          </p:cNvSpPr>
          <p:nvPr>
            <p:ph type="body" idx="1"/>
          </p:nvPr>
        </p:nvSpPr>
        <p:spPr>
          <a:xfrm>
            <a:off x="152400" y="2286000"/>
            <a:ext cx="8686800" cy="5029200"/>
          </a:xfrm>
        </p:spPr>
        <p:txBody>
          <a:bodyPr/>
          <a:lstStyle/>
          <a:p>
            <a:pPr lvl="1"/>
            <a:r>
              <a:rPr lang="en-US" smtClean="0"/>
              <a:t>For resources, make a list of all the resources according to the categories your team identifies</a:t>
            </a:r>
          </a:p>
          <a:p>
            <a:pPr lvl="1"/>
            <a:r>
              <a:rPr lang="en-US" smtClean="0"/>
              <a:t>For needs, start with a synopsis of the top five needs you discovered.  Then list all of the needs according to the categories you identifies and put the number of articles you found about those needs.</a:t>
            </a:r>
          </a:p>
          <a:p>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US" smtClean="0"/>
              <a:t>CHURCH SURVEY</a:t>
            </a:r>
          </a:p>
        </p:txBody>
      </p:sp>
      <p:sp>
        <p:nvSpPr>
          <p:cNvPr id="37891" name="Rectangle 3"/>
          <p:cNvSpPr>
            <a:spLocks noGrp="1" noChangeArrowheads="1"/>
          </p:cNvSpPr>
          <p:nvPr>
            <p:ph type="body" idx="1"/>
          </p:nvPr>
        </p:nvSpPr>
        <p:spPr/>
        <p:txBody>
          <a:bodyPr/>
          <a:lstStyle/>
          <a:p>
            <a:r>
              <a:rPr lang="en-US" smtClean="0"/>
              <a:t>What areas of need in your community your church members are aware of.</a:t>
            </a:r>
          </a:p>
          <a:p>
            <a:r>
              <a:rPr lang="en-US" smtClean="0"/>
              <a:t>What areas of ministry interest them</a:t>
            </a:r>
          </a:p>
          <a:p>
            <a:r>
              <a:rPr lang="en-US" smtClean="0"/>
              <a:t>What skills, knowledge and abilities do they have that could be used for ministry.</a:t>
            </a:r>
          </a:p>
          <a:p>
            <a:r>
              <a:rPr lang="en-US" smtClean="0"/>
              <a:t>What connections do they have in the community?</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smtClean="0"/>
              <a:t>CHURCH SURVEY</a:t>
            </a:r>
          </a:p>
        </p:txBody>
      </p:sp>
      <p:sp>
        <p:nvSpPr>
          <p:cNvPr id="38915" name="Rectangle 3"/>
          <p:cNvSpPr>
            <a:spLocks noGrp="1" noChangeArrowheads="1"/>
          </p:cNvSpPr>
          <p:nvPr>
            <p:ph type="body" idx="1"/>
          </p:nvPr>
        </p:nvSpPr>
        <p:spPr/>
        <p:txBody>
          <a:bodyPr/>
          <a:lstStyle/>
          <a:p>
            <a:r>
              <a:rPr lang="en-US" smtClean="0"/>
              <a:t>Hand out surveys as part of a special service on serving your community or during Sunday School.  You will get more back that way.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PUTTING IT ALL TOGETHER</a:t>
            </a:r>
          </a:p>
        </p:txBody>
      </p:sp>
      <p:sp>
        <p:nvSpPr>
          <p:cNvPr id="39939" name="Rectangle 3"/>
          <p:cNvSpPr>
            <a:spLocks noGrp="1" noChangeArrowheads="1"/>
          </p:cNvSpPr>
          <p:nvPr>
            <p:ph type="body" idx="1"/>
          </p:nvPr>
        </p:nvSpPr>
        <p:spPr/>
        <p:txBody>
          <a:bodyPr/>
          <a:lstStyle/>
          <a:p>
            <a:r>
              <a:rPr lang="en-US" smtClean="0"/>
              <a:t>The Weighted Ministry Evaluation Chart</a:t>
            </a:r>
          </a:p>
          <a:p>
            <a:r>
              <a:rPr lang="en-US" smtClean="0"/>
              <a:t>The Church/Organization Effect Matrix</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ph idx="1"/>
          </p:nvPr>
        </p:nvGraphicFramePr>
        <p:xfrm>
          <a:off x="228600" y="228600"/>
          <a:ext cx="8686800" cy="6324600"/>
        </p:xfrm>
        <a:graphic>
          <a:graphicData uri="http://schemas.openxmlformats.org/presentationml/2006/ole">
            <p:oleObj spid="_x0000_s1026" name="Document" r:id="rId3" imgW="9409165" imgH="5315802" progId="Word.Document.8">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title"/>
          </p:nvPr>
        </p:nvSpPr>
        <p:spPr>
          <a:xfrm>
            <a:off x="228600" y="152400"/>
            <a:ext cx="8686800" cy="609600"/>
          </a:xfrm>
        </p:spPr>
        <p:txBody>
          <a:bodyPr/>
          <a:lstStyle/>
          <a:p>
            <a:pPr algn="ctr"/>
            <a:r>
              <a:rPr lang="en-US" sz="4000" smtClean="0"/>
              <a:t>CHURCH EFFECT MATRIX</a:t>
            </a:r>
          </a:p>
        </p:txBody>
      </p:sp>
      <p:graphicFrame>
        <p:nvGraphicFramePr>
          <p:cNvPr id="48284" name="Group 156"/>
          <p:cNvGraphicFramePr>
            <a:graphicFrameLocks noGrp="1"/>
          </p:cNvGraphicFramePr>
          <p:nvPr>
            <p:ph idx="1"/>
          </p:nvPr>
        </p:nvGraphicFramePr>
        <p:xfrm>
          <a:off x="0" y="1000125"/>
          <a:ext cx="9144000" cy="5867400"/>
        </p:xfrm>
        <a:graphic>
          <a:graphicData uri="http://schemas.openxmlformats.org/drawingml/2006/table">
            <a:tbl>
              <a:tblPr/>
              <a:tblGrid>
                <a:gridCol w="3340100"/>
                <a:gridCol w="1536700"/>
                <a:gridCol w="1722438"/>
                <a:gridCol w="1112837"/>
                <a:gridCol w="1431925"/>
              </a:tblGrid>
              <a:tr h="381000">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Ministry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Ind Dev Acct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Msys to Orgs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Tutoring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Food Pantry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 1 – Christ Centered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CV2- Small groups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CV3-funded by members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CV4-Evangelistic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CV5- Family Oriented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CV6-No debt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CV7-Equip Members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CV8- Inclusive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Obj1- Equip to Evangelize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Obj2-Engage to minister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Obj3-healthy families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Obj4-Worship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Obj5-Relevant to community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Obj6-Biblically literate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Totals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800" b="0" i="0" u="none" strike="noStrike" cap="none" normalizeH="0" baseline="0" smtClean="0">
                          <a:ln>
                            <a:noFill/>
                          </a:ln>
                          <a:solidFill>
                            <a:schemeClr val="tx1"/>
                          </a:solidFill>
                          <a:effectLst/>
                          <a:latin typeface="Arial" charset="0"/>
                        </a:rPr>
                        <a:t>42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n-US" smtClean="0"/>
              <a:t>THINGS TO CONSIDER</a:t>
            </a:r>
          </a:p>
        </p:txBody>
      </p:sp>
      <p:sp>
        <p:nvSpPr>
          <p:cNvPr id="41987" name="Rectangle 3"/>
          <p:cNvSpPr>
            <a:spLocks noGrp="1" noChangeArrowheads="1"/>
          </p:cNvSpPr>
          <p:nvPr>
            <p:ph type="body" idx="1"/>
          </p:nvPr>
        </p:nvSpPr>
        <p:spPr/>
        <p:txBody>
          <a:bodyPr/>
          <a:lstStyle/>
          <a:p>
            <a:pPr>
              <a:lnSpc>
                <a:spcPct val="90000"/>
              </a:lnSpc>
            </a:pPr>
            <a:r>
              <a:rPr lang="en-US" smtClean="0"/>
              <a:t>Don’t do a ministry because you see other people doing it</a:t>
            </a:r>
          </a:p>
          <a:p>
            <a:pPr>
              <a:lnSpc>
                <a:spcPct val="90000"/>
              </a:lnSpc>
            </a:pPr>
            <a:r>
              <a:rPr lang="en-US" smtClean="0"/>
              <a:t>You don’t always have to start a new ministry.  You might join someone else that is already doing a ministry and just add something to that ministry.</a:t>
            </a:r>
          </a:p>
          <a:p>
            <a:pPr>
              <a:lnSpc>
                <a:spcPct val="90000"/>
              </a:lnSpc>
            </a:pPr>
            <a:r>
              <a:rPr lang="en-US" smtClean="0"/>
              <a:t>Offer to add the spiritual aspect to an existing program.</a:t>
            </a:r>
          </a:p>
          <a:p>
            <a:pPr>
              <a:lnSpc>
                <a:spcPct val="90000"/>
              </a:lnSpc>
            </a:pPr>
            <a:r>
              <a:rPr lang="en-US" smtClean="0"/>
              <a:t>Don’t ever let a tool take the place of the leadership of the Holy Spirit.</a:t>
            </a:r>
          </a:p>
          <a:p>
            <a:pPr>
              <a:lnSpc>
                <a:spcPct val="90000"/>
              </a:lnSpc>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smtClean="0"/>
              <a:t>SERVANTHOOD EVANGELISM</a:t>
            </a:r>
          </a:p>
        </p:txBody>
      </p:sp>
      <p:sp>
        <p:nvSpPr>
          <p:cNvPr id="51203" name="Rectangle 3"/>
          <p:cNvSpPr>
            <a:spLocks noGrp="1" noChangeArrowheads="1"/>
          </p:cNvSpPr>
          <p:nvPr>
            <p:ph type="body" idx="1"/>
          </p:nvPr>
        </p:nvSpPr>
        <p:spPr/>
        <p:txBody>
          <a:bodyPr/>
          <a:lstStyle/>
          <a:p>
            <a:pPr>
              <a:lnSpc>
                <a:spcPct val="90000"/>
              </a:lnSpc>
            </a:pPr>
            <a:r>
              <a:rPr lang="en-US" smtClean="0"/>
              <a:t>If your church isn’t used to being in the community, servanthood evangelism is a great place to start. </a:t>
            </a:r>
          </a:p>
          <a:p>
            <a:pPr>
              <a:lnSpc>
                <a:spcPct val="90000"/>
              </a:lnSpc>
            </a:pPr>
            <a:r>
              <a:rPr lang="en-US" smtClean="0"/>
              <a:t>Move on to longer term ministries after the congregation is comfortable in the community.</a:t>
            </a:r>
          </a:p>
          <a:p>
            <a:pPr>
              <a:lnSpc>
                <a:spcPct val="90000"/>
              </a:lnSpc>
            </a:pPr>
            <a:r>
              <a:rPr lang="en-US" smtClean="0"/>
              <a:t>Servanthood evangelism is a process, not an event</a:t>
            </a:r>
          </a:p>
          <a:p>
            <a:pPr>
              <a:lnSpc>
                <a:spcPct val="90000"/>
              </a:lnSpc>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152400"/>
            <a:ext cx="7772400" cy="1447800"/>
          </a:xfrm>
        </p:spPr>
        <p:txBody>
          <a:bodyPr/>
          <a:lstStyle/>
          <a:p>
            <a:pPr algn="ctr"/>
            <a:r>
              <a:rPr lang="en-US" smtClean="0">
                <a:solidFill>
                  <a:schemeClr val="folHlink"/>
                </a:solidFill>
              </a:rPr>
              <a:t>BENEFITS OF MINISTRY BASED EVANGELISM</a:t>
            </a:r>
          </a:p>
        </p:txBody>
      </p:sp>
      <p:sp>
        <p:nvSpPr>
          <p:cNvPr id="10243" name="Rectangle 3"/>
          <p:cNvSpPr>
            <a:spLocks noGrp="1" noChangeArrowheads="1"/>
          </p:cNvSpPr>
          <p:nvPr>
            <p:ph type="body" idx="1"/>
          </p:nvPr>
        </p:nvSpPr>
        <p:spPr>
          <a:xfrm>
            <a:off x="838200" y="2362200"/>
            <a:ext cx="7848600" cy="3657600"/>
          </a:xfrm>
        </p:spPr>
        <p:txBody>
          <a:bodyPr/>
          <a:lstStyle/>
          <a:p>
            <a:pPr>
              <a:lnSpc>
                <a:spcPct val="90000"/>
              </a:lnSpc>
              <a:buFont typeface="Monotype Sorts" pitchFamily="2" charset="2"/>
              <a:buChar char="&lt;"/>
            </a:pPr>
            <a:r>
              <a:rPr lang="en-US" smtClean="0">
                <a:latin typeface="Times New Roman" pitchFamily="18" charset="0"/>
                <a:sym typeface="Monotype Sorts" pitchFamily="2" charset="2"/>
              </a:rPr>
              <a:t>Creates New Service Outlets for Members</a:t>
            </a:r>
          </a:p>
          <a:p>
            <a:pPr>
              <a:lnSpc>
                <a:spcPct val="90000"/>
              </a:lnSpc>
              <a:buFont typeface="Monotype Sorts" pitchFamily="2" charset="2"/>
              <a:buChar char="&lt;"/>
            </a:pPr>
            <a:r>
              <a:rPr lang="en-US" smtClean="0">
                <a:latin typeface="Times New Roman" pitchFamily="18" charset="0"/>
                <a:sym typeface="Monotype Sorts" pitchFamily="2" charset="2"/>
              </a:rPr>
              <a:t>Equips Believers to Grow in Discipleship</a:t>
            </a:r>
          </a:p>
          <a:p>
            <a:pPr>
              <a:lnSpc>
                <a:spcPct val="90000"/>
              </a:lnSpc>
              <a:buFont typeface="Monotype Sorts" pitchFamily="2" charset="2"/>
              <a:buChar char="&lt;"/>
            </a:pPr>
            <a:r>
              <a:rPr lang="en-US" smtClean="0">
                <a:latin typeface="Times New Roman" pitchFamily="18" charset="0"/>
                <a:sym typeface="Monotype Sorts" pitchFamily="2" charset="2"/>
              </a:rPr>
              <a:t>Reaches People Who Are Unchurched</a:t>
            </a:r>
          </a:p>
          <a:p>
            <a:pPr>
              <a:lnSpc>
                <a:spcPct val="90000"/>
              </a:lnSpc>
              <a:buFont typeface="Monotype Sorts" pitchFamily="2" charset="2"/>
              <a:buChar char="&lt;"/>
            </a:pPr>
            <a:r>
              <a:rPr lang="en-US" smtClean="0">
                <a:latin typeface="Times New Roman" pitchFamily="18" charset="0"/>
                <a:sym typeface="Monotype Sorts" pitchFamily="2" charset="2"/>
              </a:rPr>
              <a:t>Enables Members to Catch A Vision for Local Missions</a:t>
            </a:r>
          </a:p>
          <a:p>
            <a:pPr>
              <a:lnSpc>
                <a:spcPct val="90000"/>
              </a:lnSpc>
              <a:buFont typeface="Monotype Sorts" pitchFamily="2" charset="2"/>
              <a:buChar char="&lt;"/>
            </a:pPr>
            <a:r>
              <a:rPr lang="en-US" smtClean="0">
                <a:latin typeface="Times New Roman" pitchFamily="18" charset="0"/>
                <a:sym typeface="Monotype Sorts" pitchFamily="2" charset="2"/>
              </a:rPr>
              <a:t>Helps Church Communicate the Gospel in Word and Deed</a:t>
            </a:r>
          </a:p>
        </p:txBody>
      </p:sp>
    </p:spTree>
  </p:cSld>
  <p:clrMapOvr>
    <a:masterClrMapping/>
  </p:clrMapOvr>
  <p:transition>
    <p:random/>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additive="base">
                                        <p:cTn id="3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4" end="4"/>
                                            </p:txEl>
                                          </p:spTgt>
                                        </p:tgtEl>
                                        <p:attrNameLst>
                                          <p:attrName>style.visibility</p:attrName>
                                        </p:attrNameLst>
                                      </p:cBhvr>
                                      <p:to>
                                        <p:strVal val="visible"/>
                                      </p:to>
                                    </p:set>
                                    <p:anim calcmode="lin" valueType="num">
                                      <p:cBhvr additive="base">
                                        <p:cTn id="3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ChangeArrowheads="1"/>
          </p:cNvSpPr>
          <p:nvPr>
            <p:ph type="title"/>
          </p:nvPr>
        </p:nvSpPr>
        <p:spPr>
          <a:xfrm>
            <a:off x="0" y="228600"/>
            <a:ext cx="9144000" cy="1219200"/>
          </a:xfrm>
          <a:noFill/>
        </p:spPr>
        <p:txBody>
          <a:bodyPr lIns="92075" tIns="46038" rIns="92075" bIns="46038"/>
          <a:lstStyle/>
          <a:p>
            <a:pPr algn="ctr"/>
            <a:r>
              <a:rPr lang="en-US" smtClean="0"/>
              <a:t>What Is Servanthood Evangelism?</a:t>
            </a:r>
          </a:p>
        </p:txBody>
      </p:sp>
      <p:sp>
        <p:nvSpPr>
          <p:cNvPr id="52227" name="Rectangle 3"/>
          <p:cNvSpPr>
            <a:spLocks noChangeArrowheads="1"/>
          </p:cNvSpPr>
          <p:nvPr>
            <p:ph type="body" idx="1"/>
          </p:nvPr>
        </p:nvSpPr>
        <p:spPr>
          <a:xfrm>
            <a:off x="1371600" y="2286000"/>
            <a:ext cx="6400800" cy="4114800"/>
          </a:xfrm>
          <a:noFill/>
        </p:spPr>
        <p:txBody>
          <a:bodyPr lIns="92075" tIns="46038" rIns="92075" bIns="46038"/>
          <a:lstStyle/>
          <a:p>
            <a:pPr>
              <a:lnSpc>
                <a:spcPct val="90000"/>
              </a:lnSpc>
            </a:pPr>
            <a:r>
              <a:rPr lang="en-US" smtClean="0"/>
              <a:t>Servanthood evangelism is intentionally sharing Christ by modeling biblical servanthood.</a:t>
            </a:r>
          </a:p>
          <a:p>
            <a:pPr>
              <a:lnSpc>
                <a:spcPct val="90000"/>
              </a:lnSpc>
            </a:pPr>
            <a:endParaRPr lang="en-US" smtClean="0"/>
          </a:p>
          <a:p>
            <a:pPr>
              <a:lnSpc>
                <a:spcPct val="90000"/>
              </a:lnSpc>
            </a:pPr>
            <a:r>
              <a:rPr lang="en-US" smtClean="0"/>
              <a:t>Servanthood evangelism is a combination of simple acts of kindness and intentional personal evangelism.</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0-#ppt_w/2"/>
                                          </p:val>
                                        </p:tav>
                                        <p:tav tm="100000">
                                          <p:val>
                                            <p:strVal val="#ppt_x"/>
                                          </p:val>
                                        </p:tav>
                                      </p:tavLst>
                                    </p:anim>
                                    <p:anim calcmode="lin" valueType="num">
                                      <p:cBhvr additive="base">
                                        <p:cTn id="8" dur="500" fill="hold"/>
                                        <p:tgtEl>
                                          <p:spTgt spid="522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ChangeArrowheads="1"/>
          </p:cNvSpPr>
          <p:nvPr>
            <p:ph type="title"/>
          </p:nvPr>
        </p:nvSpPr>
        <p:spPr>
          <a:xfrm>
            <a:off x="1371600" y="533400"/>
            <a:ext cx="6248400" cy="1600200"/>
          </a:xfrm>
          <a:noFill/>
        </p:spPr>
        <p:txBody>
          <a:bodyPr lIns="92075" tIns="46038" rIns="92075" bIns="46038"/>
          <a:lstStyle/>
          <a:p>
            <a:r>
              <a:rPr lang="en-US" smtClean="0"/>
              <a:t>Servanthood Evangelism Can Be Done By…</a:t>
            </a:r>
          </a:p>
        </p:txBody>
      </p:sp>
      <p:sp>
        <p:nvSpPr>
          <p:cNvPr id="53251" name="Rectangle 3"/>
          <p:cNvSpPr>
            <a:spLocks noChangeArrowheads="1"/>
          </p:cNvSpPr>
          <p:nvPr>
            <p:ph type="body" idx="1"/>
          </p:nvPr>
        </p:nvSpPr>
        <p:spPr>
          <a:xfrm>
            <a:off x="1219200" y="2590800"/>
            <a:ext cx="6172200" cy="3657600"/>
          </a:xfrm>
          <a:noFill/>
        </p:spPr>
        <p:txBody>
          <a:bodyPr lIns="92075" tIns="46038" rIns="92075" bIns="46038"/>
          <a:lstStyle/>
          <a:p>
            <a:r>
              <a:rPr lang="en-US" sz="4000" smtClean="0"/>
              <a:t>Women</a:t>
            </a:r>
          </a:p>
          <a:p>
            <a:r>
              <a:rPr lang="en-US" sz="4000" smtClean="0"/>
              <a:t>Senior adults</a:t>
            </a:r>
          </a:p>
          <a:p>
            <a:r>
              <a:rPr lang="en-US" sz="4000" smtClean="0"/>
              <a:t>Teenagers</a:t>
            </a:r>
          </a:p>
          <a:p>
            <a:r>
              <a:rPr lang="en-US" sz="4000" smtClean="0"/>
              <a:t>Children</a:t>
            </a:r>
          </a:p>
          <a:p>
            <a:r>
              <a:rPr lang="en-US" sz="4000" smtClean="0"/>
              <a:t>Inter-generational</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additive="base">
                                        <p:cTn id="7" dur="500" fill="hold"/>
                                        <p:tgtEl>
                                          <p:spTgt spid="53250"/>
                                        </p:tgtEl>
                                        <p:attrNameLst>
                                          <p:attrName>ppt_x</p:attrName>
                                        </p:attrNameLst>
                                      </p:cBhvr>
                                      <p:tavLst>
                                        <p:tav tm="0">
                                          <p:val>
                                            <p:strVal val="1+#ppt_w/2"/>
                                          </p:val>
                                        </p:tav>
                                        <p:tav tm="100000">
                                          <p:val>
                                            <p:strVal val="#ppt_x"/>
                                          </p:val>
                                        </p:tav>
                                      </p:tavLst>
                                    </p:anim>
                                    <p:anim calcmode="lin" valueType="num">
                                      <p:cBhvr additive="base">
                                        <p:cTn id="8"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p:cTn id="13" dur="500" fill="hold"/>
                                        <p:tgtEl>
                                          <p:spTgt spid="53251">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53251">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32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53251">
                                            <p:txEl>
                                              <p:pRg st="1" end="1"/>
                                            </p:txEl>
                                          </p:spTgt>
                                        </p:tgtEl>
                                        <p:attrNameLst>
                                          <p:attrName>style.visibility</p:attrName>
                                        </p:attrNameLst>
                                      </p:cBhvr>
                                      <p:to>
                                        <p:strVal val="visible"/>
                                      </p:to>
                                    </p:set>
                                    <p:anim calcmode="lin" valueType="num">
                                      <p:cBhvr>
                                        <p:cTn id="21" dur="500" fill="hold"/>
                                        <p:tgtEl>
                                          <p:spTgt spid="53251">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53251">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32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53251">
                                            <p:txEl>
                                              <p:pRg st="2" end="2"/>
                                            </p:txEl>
                                          </p:spTgt>
                                        </p:tgtEl>
                                        <p:attrNameLst>
                                          <p:attrName>style.visibility</p:attrName>
                                        </p:attrNameLst>
                                      </p:cBhvr>
                                      <p:to>
                                        <p:strVal val="visible"/>
                                      </p:to>
                                    </p:set>
                                    <p:anim calcmode="lin" valueType="num">
                                      <p:cBhvr>
                                        <p:cTn id="29" dur="500" fill="hold"/>
                                        <p:tgtEl>
                                          <p:spTgt spid="53251">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53251">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32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53251">
                                            <p:txEl>
                                              <p:pRg st="3" end="3"/>
                                            </p:txEl>
                                          </p:spTgt>
                                        </p:tgtEl>
                                        <p:attrNameLst>
                                          <p:attrName>style.visibility</p:attrName>
                                        </p:attrNameLst>
                                      </p:cBhvr>
                                      <p:to>
                                        <p:strVal val="visible"/>
                                      </p:to>
                                    </p:set>
                                    <p:anim calcmode="lin" valueType="num">
                                      <p:cBhvr>
                                        <p:cTn id="37" dur="500" fill="hold"/>
                                        <p:tgtEl>
                                          <p:spTgt spid="53251">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53251">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5325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32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53251">
                                            <p:txEl>
                                              <p:pRg st="4" end="4"/>
                                            </p:txEl>
                                          </p:spTgt>
                                        </p:tgtEl>
                                        <p:attrNameLst>
                                          <p:attrName>style.visibility</p:attrName>
                                        </p:attrNameLst>
                                      </p:cBhvr>
                                      <p:to>
                                        <p:strVal val="visible"/>
                                      </p:to>
                                    </p:set>
                                    <p:anim calcmode="lin" valueType="num">
                                      <p:cBhvr>
                                        <p:cTn id="45" dur="500" fill="hold"/>
                                        <p:tgtEl>
                                          <p:spTgt spid="53251">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53251">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53251">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325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Foundational Principles</a:t>
            </a:r>
          </a:p>
        </p:txBody>
      </p:sp>
      <p:sp>
        <p:nvSpPr>
          <p:cNvPr id="54275" name="Rectangle 3"/>
          <p:cNvSpPr>
            <a:spLocks noGrp="1" noChangeArrowheads="1"/>
          </p:cNvSpPr>
          <p:nvPr>
            <p:ph type="body" idx="1"/>
          </p:nvPr>
        </p:nvSpPr>
        <p:spPr/>
        <p:txBody>
          <a:bodyPr/>
          <a:lstStyle/>
          <a:p>
            <a:r>
              <a:rPr lang="en-US" smtClean="0"/>
              <a:t>Those participating must be intentionally evangelistic.</a:t>
            </a:r>
          </a:p>
          <a:p>
            <a:r>
              <a:rPr lang="en-US" smtClean="0"/>
              <a:t>Those participating must genuinely care about people.</a:t>
            </a:r>
          </a:p>
          <a:p>
            <a:r>
              <a:rPr lang="en-US" smtClean="0"/>
              <a:t>Eventually, those participating need be equipped as personal witnesses.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additive="base">
                                        <p:cTn id="19" dur="500" fill="hold"/>
                                        <p:tgtEl>
                                          <p:spTgt spid="542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additive="base">
                                        <p:cTn id="25" dur="500" fill="hold"/>
                                        <p:tgtEl>
                                          <p:spTgt spid="542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143000" y="228600"/>
            <a:ext cx="7848600" cy="1295400"/>
          </a:xfrm>
        </p:spPr>
        <p:txBody>
          <a:bodyPr/>
          <a:lstStyle/>
          <a:p>
            <a:r>
              <a:rPr lang="en-US" smtClean="0"/>
              <a:t>How to Begin Servanthood Evangelism</a:t>
            </a:r>
          </a:p>
        </p:txBody>
      </p:sp>
      <p:sp>
        <p:nvSpPr>
          <p:cNvPr id="55299" name="Rectangle 3"/>
          <p:cNvSpPr>
            <a:spLocks noGrp="1" noChangeArrowheads="1"/>
          </p:cNvSpPr>
          <p:nvPr>
            <p:ph type="body" sz="half" idx="1"/>
          </p:nvPr>
        </p:nvSpPr>
        <p:spPr>
          <a:xfrm>
            <a:off x="1524000" y="1524000"/>
            <a:ext cx="6096000" cy="5181600"/>
          </a:xfrm>
        </p:spPr>
        <p:txBody>
          <a:bodyPr/>
          <a:lstStyle/>
          <a:p>
            <a:pPr>
              <a:lnSpc>
                <a:spcPct val="90000"/>
              </a:lnSpc>
              <a:buSzPct val="120000"/>
              <a:buFontTx/>
              <a:buChar char=" "/>
            </a:pPr>
            <a:r>
              <a:rPr lang="en-US" smtClean="0"/>
              <a:t>Seek God’s power and presence.</a:t>
            </a:r>
            <a:r>
              <a:rPr lang="en-US" sz="3600" smtClean="0"/>
              <a:t> </a:t>
            </a:r>
            <a:endParaRPr lang="en-US" sz="4000" smtClean="0"/>
          </a:p>
          <a:p>
            <a:pPr>
              <a:lnSpc>
                <a:spcPct val="90000"/>
              </a:lnSpc>
              <a:buSzPct val="120000"/>
              <a:buFontTx/>
              <a:buChar char=" "/>
            </a:pPr>
            <a:endParaRPr lang="en-US" sz="3200" smtClean="0"/>
          </a:p>
          <a:p>
            <a:pPr>
              <a:lnSpc>
                <a:spcPct val="90000"/>
              </a:lnSpc>
              <a:buSzPct val="120000"/>
              <a:buFontTx/>
              <a:buChar char=" "/>
            </a:pPr>
            <a:r>
              <a:rPr lang="en-US" smtClean="0"/>
              <a:t>Enlist the people.</a:t>
            </a:r>
            <a:endParaRPr lang="en-US" sz="4400" smtClean="0"/>
          </a:p>
          <a:p>
            <a:pPr>
              <a:lnSpc>
                <a:spcPct val="90000"/>
              </a:lnSpc>
              <a:buSzPct val="120000"/>
              <a:buFontTx/>
              <a:buChar char=" "/>
            </a:pPr>
            <a:endParaRPr lang="en-US" sz="3200" smtClean="0"/>
          </a:p>
          <a:p>
            <a:pPr>
              <a:lnSpc>
                <a:spcPct val="90000"/>
              </a:lnSpc>
              <a:buSzPct val="120000"/>
              <a:buFontTx/>
              <a:buChar char=" "/>
            </a:pPr>
            <a:r>
              <a:rPr lang="en-US" smtClean="0"/>
              <a:t>Resource.</a:t>
            </a:r>
            <a:endParaRPr lang="en-US" sz="4200" smtClean="0"/>
          </a:p>
          <a:p>
            <a:pPr>
              <a:lnSpc>
                <a:spcPct val="90000"/>
              </a:lnSpc>
              <a:buSzPct val="120000"/>
              <a:buFontTx/>
              <a:buChar char=" "/>
            </a:pPr>
            <a:endParaRPr lang="en-US" smtClean="0"/>
          </a:p>
          <a:p>
            <a:pPr>
              <a:lnSpc>
                <a:spcPct val="90000"/>
              </a:lnSpc>
              <a:buSzPct val="120000"/>
              <a:buFontTx/>
              <a:buChar char=" "/>
            </a:pPr>
            <a:r>
              <a:rPr lang="en-US" smtClean="0"/>
              <a:t>Vacate the church.</a:t>
            </a:r>
            <a:endParaRPr lang="en-US" sz="4200" smtClean="0"/>
          </a:p>
          <a:p>
            <a:pPr>
              <a:lnSpc>
                <a:spcPct val="90000"/>
              </a:lnSpc>
              <a:buSzPct val="120000"/>
              <a:buFontTx/>
              <a:buChar char=" "/>
            </a:pPr>
            <a:endParaRPr lang="en-US" smtClean="0"/>
          </a:p>
          <a:p>
            <a:pPr>
              <a:lnSpc>
                <a:spcPct val="90000"/>
              </a:lnSpc>
              <a:buSzPct val="120000"/>
              <a:buFontTx/>
              <a:buChar char=" "/>
            </a:pPr>
            <a:r>
              <a:rPr lang="en-US" smtClean="0"/>
              <a:t>Evaluate.</a:t>
            </a:r>
          </a:p>
        </p:txBody>
      </p:sp>
      <p:sp>
        <p:nvSpPr>
          <p:cNvPr id="55300" name="Rectangle 4"/>
          <p:cNvSpPr>
            <a:spLocks noGrp="1" noChangeArrowheads="1"/>
          </p:cNvSpPr>
          <p:nvPr>
            <p:ph type="body" sz="half" idx="2"/>
          </p:nvPr>
        </p:nvSpPr>
        <p:spPr>
          <a:xfrm>
            <a:off x="762000" y="1447800"/>
            <a:ext cx="838200" cy="5105400"/>
          </a:xfrm>
        </p:spPr>
        <p:txBody>
          <a:bodyPr/>
          <a:lstStyle/>
          <a:p>
            <a:pPr algn="ctr">
              <a:lnSpc>
                <a:spcPct val="90000"/>
              </a:lnSpc>
              <a:buFont typeface="Wingdings" pitchFamily="2" charset="2"/>
              <a:buNone/>
            </a:pPr>
            <a:r>
              <a:rPr lang="en-US" sz="3200" b="1" i="1" smtClean="0"/>
              <a:t>S</a:t>
            </a:r>
          </a:p>
          <a:p>
            <a:pPr algn="ctr">
              <a:lnSpc>
                <a:spcPct val="90000"/>
              </a:lnSpc>
              <a:buFont typeface="Wingdings" pitchFamily="2" charset="2"/>
              <a:buNone/>
            </a:pPr>
            <a:endParaRPr lang="en-US" sz="3200" b="1" i="1" smtClean="0"/>
          </a:p>
          <a:p>
            <a:pPr algn="ctr">
              <a:lnSpc>
                <a:spcPct val="90000"/>
              </a:lnSpc>
              <a:buFont typeface="Wingdings" pitchFamily="2" charset="2"/>
              <a:buNone/>
            </a:pPr>
            <a:r>
              <a:rPr lang="en-US" sz="3200" b="1" i="1" smtClean="0"/>
              <a:t>E</a:t>
            </a:r>
          </a:p>
          <a:p>
            <a:pPr algn="ctr">
              <a:lnSpc>
                <a:spcPct val="90000"/>
              </a:lnSpc>
              <a:buFont typeface="Wingdings" pitchFamily="2" charset="2"/>
              <a:buNone/>
            </a:pPr>
            <a:endParaRPr lang="en-US" sz="3200" b="1" i="1" smtClean="0"/>
          </a:p>
          <a:p>
            <a:pPr algn="ctr">
              <a:lnSpc>
                <a:spcPct val="90000"/>
              </a:lnSpc>
              <a:buFont typeface="Wingdings" pitchFamily="2" charset="2"/>
              <a:buNone/>
            </a:pPr>
            <a:r>
              <a:rPr lang="en-US" sz="3200" b="1" i="1" smtClean="0"/>
              <a:t>R</a:t>
            </a:r>
          </a:p>
          <a:p>
            <a:pPr algn="ctr">
              <a:lnSpc>
                <a:spcPct val="90000"/>
              </a:lnSpc>
              <a:buFont typeface="Wingdings" pitchFamily="2" charset="2"/>
              <a:buNone/>
            </a:pPr>
            <a:endParaRPr lang="en-US" sz="3200" b="1" i="1" smtClean="0"/>
          </a:p>
          <a:p>
            <a:pPr algn="ctr">
              <a:lnSpc>
                <a:spcPct val="90000"/>
              </a:lnSpc>
              <a:buFont typeface="Wingdings" pitchFamily="2" charset="2"/>
              <a:buNone/>
            </a:pPr>
            <a:r>
              <a:rPr lang="en-US" sz="3200" b="1" i="1" smtClean="0"/>
              <a:t>V</a:t>
            </a:r>
          </a:p>
          <a:p>
            <a:pPr algn="ctr">
              <a:lnSpc>
                <a:spcPct val="90000"/>
              </a:lnSpc>
              <a:buFont typeface="Wingdings" pitchFamily="2" charset="2"/>
              <a:buNone/>
            </a:pPr>
            <a:endParaRPr lang="en-US" sz="3200" b="1" i="1" smtClean="0"/>
          </a:p>
          <a:p>
            <a:pPr algn="ctr">
              <a:lnSpc>
                <a:spcPct val="90000"/>
              </a:lnSpc>
              <a:buFont typeface="Wingdings" pitchFamily="2" charset="2"/>
              <a:buNone/>
            </a:pPr>
            <a:r>
              <a:rPr lang="en-US" sz="3200" b="1" i="1" smtClean="0"/>
              <a:t>E</a:t>
            </a:r>
            <a:endParaRPr lang="en-US" sz="3200" b="1" smtClean="0">
              <a:solidFill>
                <a:srgbClr val="FF9966"/>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0">
                                            <p:txEl>
                                              <p:pRg st="0" end="0"/>
                                            </p:txEl>
                                          </p:spTgt>
                                        </p:tgtEl>
                                        <p:attrNameLst>
                                          <p:attrName>style.visibility</p:attrName>
                                        </p:attrNameLst>
                                      </p:cBhvr>
                                      <p:to>
                                        <p:strVal val="visible"/>
                                      </p:to>
                                    </p:set>
                                    <p:anim calcmode="lin" valueType="num">
                                      <p:cBhvr additive="base">
                                        <p:cTn id="13" dur="500" fill="hold"/>
                                        <p:tgtEl>
                                          <p:spTgt spid="5530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3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300">
                                            <p:txEl>
                                              <p:pRg st="2" end="2"/>
                                            </p:txEl>
                                          </p:spTgt>
                                        </p:tgtEl>
                                        <p:attrNameLst>
                                          <p:attrName>style.visibility</p:attrName>
                                        </p:attrNameLst>
                                      </p:cBhvr>
                                      <p:to>
                                        <p:strVal val="visible"/>
                                      </p:to>
                                    </p:set>
                                    <p:anim calcmode="lin" valueType="num">
                                      <p:cBhvr additive="base">
                                        <p:cTn id="19" dur="500" fill="hold"/>
                                        <p:tgtEl>
                                          <p:spTgt spid="5530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53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5300">
                                            <p:txEl>
                                              <p:pRg st="4" end="4"/>
                                            </p:txEl>
                                          </p:spTgt>
                                        </p:tgtEl>
                                        <p:attrNameLst>
                                          <p:attrName>style.visibility</p:attrName>
                                        </p:attrNameLst>
                                      </p:cBhvr>
                                      <p:to>
                                        <p:strVal val="visible"/>
                                      </p:to>
                                    </p:set>
                                    <p:anim calcmode="lin" valueType="num">
                                      <p:cBhvr additive="base">
                                        <p:cTn id="25" dur="500" fill="hold"/>
                                        <p:tgtEl>
                                          <p:spTgt spid="55300">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530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5300">
                                            <p:txEl>
                                              <p:pRg st="6" end="6"/>
                                            </p:txEl>
                                          </p:spTgt>
                                        </p:tgtEl>
                                        <p:attrNameLst>
                                          <p:attrName>style.visibility</p:attrName>
                                        </p:attrNameLst>
                                      </p:cBhvr>
                                      <p:to>
                                        <p:strVal val="visible"/>
                                      </p:to>
                                    </p:set>
                                    <p:anim calcmode="lin" valueType="num">
                                      <p:cBhvr additive="base">
                                        <p:cTn id="31" dur="500" fill="hold"/>
                                        <p:tgtEl>
                                          <p:spTgt spid="55300">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530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300">
                                            <p:txEl>
                                              <p:pRg st="8" end="8"/>
                                            </p:txEl>
                                          </p:spTgt>
                                        </p:tgtEl>
                                        <p:attrNameLst>
                                          <p:attrName>style.visibility</p:attrName>
                                        </p:attrNameLst>
                                      </p:cBhvr>
                                      <p:to>
                                        <p:strVal val="visible"/>
                                      </p:to>
                                    </p:set>
                                    <p:anim calcmode="lin" valueType="num">
                                      <p:cBhvr additive="base">
                                        <p:cTn id="37" dur="500" fill="hold"/>
                                        <p:tgtEl>
                                          <p:spTgt spid="55300">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530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5299">
                                            <p:txEl>
                                              <p:pRg st="0" end="0"/>
                                            </p:txEl>
                                          </p:spTgt>
                                        </p:tgtEl>
                                        <p:attrNameLst>
                                          <p:attrName>style.visibility</p:attrName>
                                        </p:attrNameLst>
                                      </p:cBhvr>
                                      <p:to>
                                        <p:strVal val="visible"/>
                                      </p:to>
                                    </p:set>
                                    <p:anim calcmode="lin" valueType="num">
                                      <p:cBhvr additive="base">
                                        <p:cTn id="43"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5299">
                                            <p:txEl>
                                              <p:pRg st="2" end="2"/>
                                            </p:txEl>
                                          </p:spTgt>
                                        </p:tgtEl>
                                        <p:attrNameLst>
                                          <p:attrName>style.visibility</p:attrName>
                                        </p:attrNameLst>
                                      </p:cBhvr>
                                      <p:to>
                                        <p:strVal val="visible"/>
                                      </p:to>
                                    </p:set>
                                    <p:anim calcmode="lin" valueType="num">
                                      <p:cBhvr additive="base">
                                        <p:cTn id="49" dur="500" fill="hold"/>
                                        <p:tgtEl>
                                          <p:spTgt spid="55299">
                                            <p:txEl>
                                              <p:pRg st="2" end="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5299">
                                            <p:txEl>
                                              <p:pRg st="4" end="4"/>
                                            </p:txEl>
                                          </p:spTgt>
                                        </p:tgtEl>
                                        <p:attrNameLst>
                                          <p:attrName>style.visibility</p:attrName>
                                        </p:attrNameLst>
                                      </p:cBhvr>
                                      <p:to>
                                        <p:strVal val="visible"/>
                                      </p:to>
                                    </p:set>
                                    <p:anim calcmode="lin" valueType="num">
                                      <p:cBhvr additive="base">
                                        <p:cTn id="55" dur="500" fill="hold"/>
                                        <p:tgtEl>
                                          <p:spTgt spid="55299">
                                            <p:txEl>
                                              <p:pRg st="4" end="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5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5299">
                                            <p:txEl>
                                              <p:pRg st="6" end="6"/>
                                            </p:txEl>
                                          </p:spTgt>
                                        </p:tgtEl>
                                        <p:attrNameLst>
                                          <p:attrName>style.visibility</p:attrName>
                                        </p:attrNameLst>
                                      </p:cBhvr>
                                      <p:to>
                                        <p:strVal val="visible"/>
                                      </p:to>
                                    </p:set>
                                    <p:anim calcmode="lin" valueType="num">
                                      <p:cBhvr additive="base">
                                        <p:cTn id="61" dur="500" fill="hold"/>
                                        <p:tgtEl>
                                          <p:spTgt spid="55299">
                                            <p:txEl>
                                              <p:pRg st="6" end="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529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5299">
                                            <p:txEl>
                                              <p:pRg st="8" end="8"/>
                                            </p:txEl>
                                          </p:spTgt>
                                        </p:tgtEl>
                                        <p:attrNameLst>
                                          <p:attrName>style.visibility</p:attrName>
                                        </p:attrNameLst>
                                      </p:cBhvr>
                                      <p:to>
                                        <p:strVal val="visible"/>
                                      </p:to>
                                    </p:set>
                                    <p:anim calcmode="lin" valueType="num">
                                      <p:cBhvr additive="base">
                                        <p:cTn id="67" dur="500" fill="hold"/>
                                        <p:tgtEl>
                                          <p:spTgt spid="55299">
                                            <p:txEl>
                                              <p:pRg st="8" end="8"/>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529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p:bldP spid="55300"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228600"/>
            <a:ext cx="7772400" cy="1143000"/>
          </a:xfrm>
        </p:spPr>
        <p:txBody>
          <a:bodyPr/>
          <a:lstStyle/>
          <a:p>
            <a:pPr algn="ctr"/>
            <a:r>
              <a:rPr lang="en-US" smtClean="0"/>
              <a:t>Examples of Servanthood Evangelism</a:t>
            </a:r>
          </a:p>
        </p:txBody>
      </p:sp>
      <p:sp>
        <p:nvSpPr>
          <p:cNvPr id="56323" name="Rectangle 3"/>
          <p:cNvSpPr>
            <a:spLocks noGrp="1" noChangeArrowheads="1"/>
          </p:cNvSpPr>
          <p:nvPr>
            <p:ph type="body" idx="1"/>
          </p:nvPr>
        </p:nvSpPr>
        <p:spPr>
          <a:xfrm>
            <a:off x="228600" y="2057400"/>
            <a:ext cx="8686800" cy="5029200"/>
          </a:xfrm>
        </p:spPr>
        <p:txBody>
          <a:bodyPr/>
          <a:lstStyle/>
          <a:p>
            <a:pPr>
              <a:buClr>
                <a:schemeClr val="tx2"/>
              </a:buClr>
              <a:buSzTx/>
              <a:buFont typeface="Wingdings" pitchFamily="2" charset="2"/>
              <a:buChar char="v"/>
            </a:pPr>
            <a:r>
              <a:rPr lang="en-US" sz="2800" smtClean="0"/>
              <a:t>Single mom’s oil change</a:t>
            </a:r>
          </a:p>
          <a:p>
            <a:pPr>
              <a:buClr>
                <a:schemeClr val="tx2"/>
              </a:buClr>
              <a:buSzTx/>
              <a:buFont typeface="Wingdings" pitchFamily="2" charset="2"/>
              <a:buChar char="v"/>
            </a:pPr>
            <a:r>
              <a:rPr lang="en-US" sz="2800" smtClean="0"/>
              <a:t>Windshield washing</a:t>
            </a:r>
          </a:p>
          <a:p>
            <a:pPr>
              <a:buClr>
                <a:schemeClr val="tx2"/>
              </a:buClr>
              <a:buSzTx/>
              <a:buFont typeface="Wingdings" pitchFamily="2" charset="2"/>
              <a:buChar char="v"/>
            </a:pPr>
            <a:r>
              <a:rPr lang="en-US" sz="2800" smtClean="0"/>
              <a:t>Change burned out light bulbs</a:t>
            </a:r>
          </a:p>
          <a:p>
            <a:pPr>
              <a:buClr>
                <a:schemeClr val="tx2"/>
              </a:buClr>
              <a:buSzTx/>
              <a:buFont typeface="Wingdings" pitchFamily="2" charset="2"/>
              <a:buChar char="v"/>
            </a:pPr>
            <a:r>
              <a:rPr lang="en-US" sz="2800" smtClean="0"/>
              <a:t>Give away water in a park in the summer</a:t>
            </a:r>
          </a:p>
          <a:p>
            <a:pPr>
              <a:buClr>
                <a:schemeClr val="tx2"/>
              </a:buClr>
              <a:buSzTx/>
              <a:buFont typeface="Wingdings" pitchFamily="2" charset="2"/>
              <a:buChar char="v"/>
            </a:pPr>
            <a:r>
              <a:rPr lang="en-US" sz="2800" smtClean="0"/>
              <a:t>Free house number painting on curbs</a:t>
            </a:r>
          </a:p>
          <a:p>
            <a:pPr>
              <a:buClr>
                <a:schemeClr val="tx2"/>
              </a:buClr>
              <a:buSzTx/>
              <a:buFont typeface="Wingdings" pitchFamily="2" charset="2"/>
              <a:buChar char="v"/>
            </a:pPr>
            <a:r>
              <a:rPr lang="en-US" sz="2800" smtClean="0"/>
              <a:t>Feed parking meters</a:t>
            </a:r>
          </a:p>
          <a:p>
            <a:pPr>
              <a:buClr>
                <a:schemeClr val="tx2"/>
              </a:buClr>
              <a:buSzTx/>
              <a:buFont typeface="Wingdings" pitchFamily="2" charset="2"/>
              <a:buChar char="v"/>
            </a:pPr>
            <a:r>
              <a:rPr lang="en-US" sz="2800" smtClean="0"/>
              <a:t>Leaf raking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0-#ppt_w/2"/>
                                          </p:val>
                                        </p:tav>
                                        <p:tav tm="100000">
                                          <p:val>
                                            <p:strVal val="#ppt_x"/>
                                          </p:val>
                                        </p:tav>
                                      </p:tavLst>
                                    </p:anim>
                                    <p:anim calcmode="lin" valueType="num">
                                      <p:cBhvr additive="base">
                                        <p:cTn id="8" dur="500" fill="hold"/>
                                        <p:tgtEl>
                                          <p:spTgt spid="563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6323">
                                            <p:txEl>
                                              <p:pRg st="0" end="0"/>
                                            </p:txEl>
                                          </p:spTgt>
                                        </p:tgtEl>
                                        <p:attrNameLst>
                                          <p:attrName>style.visibility</p:attrName>
                                        </p:attrNameLst>
                                      </p:cBhvr>
                                      <p:to>
                                        <p:strVal val="visible"/>
                                      </p:to>
                                    </p:set>
                                    <p:anim calcmode="lin" valueType="num">
                                      <p:cBhvr additive="base">
                                        <p:cTn id="13"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 calcmode="lin" valueType="num">
                                      <p:cBhvr additive="base">
                                        <p:cTn id="19"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6323">
                                            <p:txEl>
                                              <p:pRg st="2" end="2"/>
                                            </p:txEl>
                                          </p:spTgt>
                                        </p:tgtEl>
                                        <p:attrNameLst>
                                          <p:attrName>style.visibility</p:attrName>
                                        </p:attrNameLst>
                                      </p:cBhvr>
                                      <p:to>
                                        <p:strVal val="visible"/>
                                      </p:to>
                                    </p:set>
                                    <p:anim calcmode="lin" valueType="num">
                                      <p:cBhvr additive="base">
                                        <p:cTn id="25"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6323">
                                            <p:txEl>
                                              <p:pRg st="3" end="3"/>
                                            </p:txEl>
                                          </p:spTgt>
                                        </p:tgtEl>
                                        <p:attrNameLst>
                                          <p:attrName>style.visibility</p:attrName>
                                        </p:attrNameLst>
                                      </p:cBhvr>
                                      <p:to>
                                        <p:strVal val="visible"/>
                                      </p:to>
                                    </p:set>
                                    <p:anim calcmode="lin" valueType="num">
                                      <p:cBhvr additive="base">
                                        <p:cTn id="31"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6323">
                                            <p:txEl>
                                              <p:pRg st="4" end="4"/>
                                            </p:txEl>
                                          </p:spTgt>
                                        </p:tgtEl>
                                        <p:attrNameLst>
                                          <p:attrName>style.visibility</p:attrName>
                                        </p:attrNameLst>
                                      </p:cBhvr>
                                      <p:to>
                                        <p:strVal val="visible"/>
                                      </p:to>
                                    </p:set>
                                    <p:anim calcmode="lin" valueType="num">
                                      <p:cBhvr additive="base">
                                        <p:cTn id="37"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6323">
                                            <p:txEl>
                                              <p:pRg st="5" end="5"/>
                                            </p:txEl>
                                          </p:spTgt>
                                        </p:tgtEl>
                                        <p:attrNameLst>
                                          <p:attrName>style.visibility</p:attrName>
                                        </p:attrNameLst>
                                      </p:cBhvr>
                                      <p:to>
                                        <p:strVal val="visible"/>
                                      </p:to>
                                    </p:set>
                                    <p:anim calcmode="lin" valueType="num">
                                      <p:cBhvr additive="base">
                                        <p:cTn id="43"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32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56323">
                                            <p:txEl>
                                              <p:pRg st="6" end="6"/>
                                            </p:txEl>
                                          </p:spTgt>
                                        </p:tgtEl>
                                        <p:attrNameLst>
                                          <p:attrName>style.visibility</p:attrName>
                                        </p:attrNameLst>
                                      </p:cBhvr>
                                      <p:to>
                                        <p:strVal val="visible"/>
                                      </p:to>
                                    </p:set>
                                    <p:anim calcmode="lin" valueType="num">
                                      <p:cBhvr additive="base">
                                        <p:cTn id="49" dur="5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32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descr="HHOH insert"/>
          <p:cNvPicPr>
            <a:picLocks noChangeAspect="1" noChangeArrowheads="1"/>
          </p:cNvPicPr>
          <p:nvPr/>
        </p:nvPicPr>
        <p:blipFill>
          <a:blip r:embed="rId2"/>
          <a:srcRect/>
          <a:stretch>
            <a:fillRect/>
          </a:stretch>
        </p:blipFill>
        <p:spPr bwMode="auto">
          <a:xfrm>
            <a:off x="1676400" y="0"/>
            <a:ext cx="50546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additive="base">
                                        <p:cTn id="7" dur="500" fill="hold"/>
                                        <p:tgtEl>
                                          <p:spTgt spid="58372"/>
                                        </p:tgtEl>
                                        <p:attrNameLst>
                                          <p:attrName>ppt_x</p:attrName>
                                        </p:attrNameLst>
                                      </p:cBhvr>
                                      <p:tavLst>
                                        <p:tav tm="0">
                                          <p:val>
                                            <p:strVal val="0-#ppt_w/2"/>
                                          </p:val>
                                        </p:tav>
                                        <p:tav tm="100000">
                                          <p:val>
                                            <p:strVal val="#ppt_x"/>
                                          </p:val>
                                        </p:tav>
                                      </p:tavLst>
                                    </p:anim>
                                    <p:anim calcmode="lin" valueType="num">
                                      <p:cBhvr additive="base">
                                        <p:cTn id="8" dur="500" fill="hold"/>
                                        <p:tgtEl>
                                          <p:spTgt spid="583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838200" y="381000"/>
            <a:ext cx="7772400" cy="1143000"/>
          </a:xfrm>
        </p:spPr>
        <p:txBody>
          <a:bodyPr/>
          <a:lstStyle/>
          <a:p>
            <a:r>
              <a:rPr lang="en-US" smtClean="0"/>
              <a:t>STRONG FOUNDATIONS	</a:t>
            </a:r>
          </a:p>
        </p:txBody>
      </p:sp>
      <p:graphicFrame>
        <p:nvGraphicFramePr>
          <p:cNvPr id="2050" name="Object 3"/>
          <p:cNvGraphicFramePr>
            <a:graphicFrameLocks noChangeAspect="1"/>
          </p:cNvGraphicFramePr>
          <p:nvPr>
            <p:ph idx="1"/>
          </p:nvPr>
        </p:nvGraphicFramePr>
        <p:xfrm>
          <a:off x="7696200" y="838200"/>
          <a:ext cx="1096963" cy="641350"/>
        </p:xfrm>
        <a:graphic>
          <a:graphicData uri="http://schemas.openxmlformats.org/presentationml/2006/ole">
            <p:oleObj spid="_x0000_s2050" name="Picture" r:id="rId3" imgW="1096560" imgH="640800" progId="Word.Picture.8">
              <p:embed/>
            </p:oleObj>
          </a:graphicData>
        </a:graphic>
      </p:graphicFrame>
      <p:sp>
        <p:nvSpPr>
          <p:cNvPr id="2052" name="Text Box 4"/>
          <p:cNvSpPr txBox="1">
            <a:spLocks noChangeArrowheads="1"/>
          </p:cNvSpPr>
          <p:nvPr/>
        </p:nvSpPr>
        <p:spPr bwMode="auto">
          <a:xfrm>
            <a:off x="609600" y="2133600"/>
            <a:ext cx="8153400" cy="3925888"/>
          </a:xfrm>
          <a:prstGeom prst="rect">
            <a:avLst/>
          </a:prstGeom>
          <a:noFill/>
          <a:ln w="9525">
            <a:noFill/>
            <a:miter lim="800000"/>
            <a:headEnd/>
            <a:tailEnd/>
          </a:ln>
        </p:spPr>
        <p:txBody>
          <a:bodyPr>
            <a:spAutoFit/>
          </a:bodyPr>
          <a:lstStyle/>
          <a:p>
            <a:pPr algn="l">
              <a:spcBef>
                <a:spcPct val="50000"/>
              </a:spcBef>
              <a:buFontTx/>
              <a:buChar char="•"/>
            </a:pPr>
            <a:r>
              <a:rPr lang="en-US">
                <a:latin typeface="Arial Narrow" pitchFamily="34" charset="0"/>
              </a:rPr>
              <a:t>Mission: </a:t>
            </a:r>
            <a:r>
              <a:rPr lang="en-US" b="1">
                <a:latin typeface="Arial Narrow" pitchFamily="34" charset="0"/>
              </a:rPr>
              <a:t>STRONG </a:t>
            </a:r>
            <a:r>
              <a:rPr lang="en-US">
                <a:latin typeface="Arial Narrow" pitchFamily="34" charset="0"/>
              </a:rPr>
              <a:t>Foundations exists to strengthen the work of evangelical non-profit ministries and congregations by providing tools and training for </a:t>
            </a:r>
            <a:r>
              <a:rPr lang="en-US" b="1">
                <a:latin typeface="Arial Narrow" pitchFamily="34" charset="0"/>
              </a:rPr>
              <a:t>S</a:t>
            </a:r>
            <a:r>
              <a:rPr lang="en-US">
                <a:latin typeface="Arial Narrow" pitchFamily="34" charset="0"/>
              </a:rPr>
              <a:t>trategic planning, </a:t>
            </a:r>
            <a:r>
              <a:rPr lang="en-US" b="1">
                <a:latin typeface="Arial Narrow" pitchFamily="34" charset="0"/>
              </a:rPr>
              <a:t>T</a:t>
            </a:r>
            <a:r>
              <a:rPr lang="en-US">
                <a:latin typeface="Arial Narrow" pitchFamily="34" charset="0"/>
              </a:rPr>
              <a:t>eam development, </a:t>
            </a:r>
            <a:r>
              <a:rPr lang="en-US" b="1">
                <a:latin typeface="Arial Narrow" pitchFamily="34" charset="0"/>
              </a:rPr>
              <a:t>R</a:t>
            </a:r>
            <a:r>
              <a:rPr lang="en-US">
                <a:latin typeface="Arial Narrow" pitchFamily="34" charset="0"/>
              </a:rPr>
              <a:t>esource expansion, </a:t>
            </a:r>
            <a:r>
              <a:rPr lang="en-US" b="1">
                <a:latin typeface="Arial Narrow" pitchFamily="34" charset="0"/>
              </a:rPr>
              <a:t>O</a:t>
            </a:r>
            <a:r>
              <a:rPr lang="en-US">
                <a:latin typeface="Arial Narrow" pitchFamily="34" charset="0"/>
              </a:rPr>
              <a:t>rganizational design, </a:t>
            </a:r>
            <a:r>
              <a:rPr lang="en-US" b="1">
                <a:latin typeface="Arial Narrow" pitchFamily="34" charset="0"/>
              </a:rPr>
              <a:t>N</a:t>
            </a:r>
            <a:r>
              <a:rPr lang="en-US">
                <a:latin typeface="Arial Narrow" pitchFamily="34" charset="0"/>
              </a:rPr>
              <a:t>etwork building, and </a:t>
            </a:r>
            <a:r>
              <a:rPr lang="en-US" b="1">
                <a:latin typeface="Arial Narrow" pitchFamily="34" charset="0"/>
              </a:rPr>
              <a:t>G</a:t>
            </a:r>
            <a:r>
              <a:rPr lang="en-US">
                <a:latin typeface="Arial Narrow" pitchFamily="34" charset="0"/>
              </a:rPr>
              <a:t>rant writing.</a:t>
            </a:r>
          </a:p>
          <a:p>
            <a:pPr algn="l">
              <a:spcBef>
                <a:spcPct val="50000"/>
              </a:spcBef>
              <a:buFontTx/>
              <a:buChar char="•"/>
            </a:pPr>
            <a:r>
              <a:rPr lang="en-US">
                <a:latin typeface="Arial Narrow" pitchFamily="34" charset="0"/>
              </a:rPr>
              <a:t>The Vision of STRONG Foundations is that every evangelical ministry and congregation will have the resources needed to accomplish their God given mission.</a:t>
            </a:r>
          </a:p>
          <a:p>
            <a:pPr algn="l">
              <a:spcBef>
                <a:spcPct val="50000"/>
              </a:spcBef>
              <a:buFontTx/>
              <a:buChar char="•"/>
            </a:pPr>
            <a:r>
              <a:rPr lang="en-US">
                <a:latin typeface="Arial Narrow" pitchFamily="34" charset="0"/>
              </a:rPr>
              <a:t>Dr. Catherine Miller  (864) 617-0646 </a:t>
            </a:r>
          </a:p>
          <a:p>
            <a:pPr algn="l">
              <a:spcBef>
                <a:spcPct val="50000"/>
              </a:spcBef>
              <a:buFontTx/>
              <a:buChar char="•"/>
            </a:pPr>
            <a:r>
              <a:rPr lang="en-US">
                <a:latin typeface="Arial Narrow" pitchFamily="34" charset="0"/>
              </a:rPr>
              <a:t>cmiller@strongfoundations.org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p:txBody>
          <a:bodyPr/>
          <a:lstStyle/>
          <a:p>
            <a:pPr>
              <a:buFont typeface="Wingdings" pitchFamily="2" charset="2"/>
              <a:buNone/>
            </a:pPr>
            <a:r>
              <a:rPr lang="en-US" smtClean="0">
                <a:hlinkClick r:id="rId2"/>
              </a:rPr>
              <a:t>www.namb.net/ccm</a:t>
            </a:r>
            <a:endParaRPr lang="en-US" smtClean="0"/>
          </a:p>
          <a:p>
            <a:pPr>
              <a:buFont typeface="Wingdings" pitchFamily="2" charset="2"/>
              <a:buNone/>
            </a:pPr>
            <a:endParaRPr lang="en-US" smtClean="0"/>
          </a:p>
          <a:p>
            <a:pPr>
              <a:buFont typeface="Wingdings" pitchFamily="2" charset="2"/>
              <a:buNone/>
            </a:pPr>
            <a:r>
              <a:rPr lang="en-US" smtClean="0"/>
              <a:t>Community Assessment on left navigation bar</a:t>
            </a:r>
          </a:p>
          <a:p>
            <a:pPr>
              <a:buFont typeface="Wingdings" pitchFamily="2" charset="2"/>
              <a:buNone/>
            </a:pPr>
            <a:endParaRPr lang="en-US" smtClean="0"/>
          </a:p>
          <a:p>
            <a:pPr>
              <a:buFont typeface="Wingdings" pitchFamily="2" charset="2"/>
              <a:buNone/>
            </a:pPr>
            <a:r>
              <a:rPr lang="en-US" smtClean="0"/>
              <a:t>www.namb.net/resources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1371600"/>
            <a:ext cx="7772400" cy="3581400"/>
          </a:xfrm>
        </p:spPr>
        <p:txBody>
          <a:bodyPr/>
          <a:lstStyle/>
          <a:p>
            <a:r>
              <a:rPr lang="en-US" sz="6000" smtClean="0"/>
              <a:t>“The Word Became Flesh…”</a:t>
            </a:r>
            <a:r>
              <a:rPr lang="en-US" smtClean="0"/>
              <a:t/>
            </a:r>
            <a:br>
              <a:rPr lang="en-US" smtClean="0"/>
            </a:br>
            <a:r>
              <a:rPr lang="en-US" smtClean="0"/>
              <a:t>					John 1:14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371600" y="762000"/>
            <a:ext cx="7086600" cy="4495800"/>
          </a:xfrm>
        </p:spPr>
        <p:txBody>
          <a:bodyPr/>
          <a:lstStyle/>
          <a:p>
            <a:r>
              <a:rPr lang="en-US" i="1" smtClean="0"/>
              <a:t>“People Are More Than Twice As Likely to Allow a Person to Share Their Faith When Evangelism Is Combined With Simple Acts of servanthood.”</a:t>
            </a:r>
            <a:endParaRPr lang="en-US" smtClean="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60418"/>
                                        </p:tgtEl>
                                        <p:attrNameLst>
                                          <p:attrName>style.visibility</p:attrName>
                                        </p:attrNameLst>
                                      </p:cBhvr>
                                      <p:to>
                                        <p:strVal val="visible"/>
                                      </p:to>
                                    </p:set>
                                    <p:animEffect transition="in" filter="dissolve">
                                      <p:cBhvr>
                                        <p:cTn id="7" dur="75"/>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mtClean="0"/>
              <a:t>HOW DO I GET STARTED?</a:t>
            </a:r>
          </a:p>
        </p:txBody>
      </p:sp>
      <p:sp>
        <p:nvSpPr>
          <p:cNvPr id="11267" name="Rectangle 3"/>
          <p:cNvSpPr>
            <a:spLocks noGrp="1" noChangeArrowheads="1"/>
          </p:cNvSpPr>
          <p:nvPr>
            <p:ph type="body" idx="1"/>
          </p:nvPr>
        </p:nvSpPr>
        <p:spPr>
          <a:xfrm>
            <a:off x="0" y="2438400"/>
            <a:ext cx="8686800" cy="3429000"/>
          </a:xfrm>
        </p:spPr>
        <p:txBody>
          <a:bodyPr/>
          <a:lstStyle/>
          <a:p>
            <a:pPr algn="ctr">
              <a:buFont typeface="Wingdings" pitchFamily="2" charset="2"/>
              <a:buNone/>
            </a:pPr>
            <a:r>
              <a:rPr lang="en-US" smtClean="0"/>
              <a:t>  The starting point for ministry based evangelism is a current community assessment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en-US" sz="4000" smtClean="0"/>
              <a:t>Why do a Community Assessment?</a:t>
            </a:r>
          </a:p>
        </p:txBody>
      </p:sp>
      <p:sp>
        <p:nvSpPr>
          <p:cNvPr id="12291" name="Rectangle 3"/>
          <p:cNvSpPr>
            <a:spLocks noGrp="1" noChangeArrowheads="1"/>
          </p:cNvSpPr>
          <p:nvPr>
            <p:ph type="body" idx="1"/>
          </p:nvPr>
        </p:nvSpPr>
        <p:spPr/>
        <p:txBody>
          <a:bodyPr/>
          <a:lstStyle/>
          <a:p>
            <a:pPr>
              <a:lnSpc>
                <a:spcPct val="80000"/>
              </a:lnSpc>
            </a:pPr>
            <a:r>
              <a:rPr lang="en-US" sz="2800" smtClean="0"/>
              <a:t>It is the standard approach organizations use to gain information about their community</a:t>
            </a:r>
          </a:p>
          <a:p>
            <a:pPr>
              <a:lnSpc>
                <a:spcPct val="80000"/>
              </a:lnSpc>
            </a:pPr>
            <a:r>
              <a:rPr lang="en-US" sz="2800" smtClean="0"/>
              <a:t>Helps you gain credibility</a:t>
            </a:r>
          </a:p>
          <a:p>
            <a:pPr>
              <a:lnSpc>
                <a:spcPct val="80000"/>
              </a:lnSpc>
            </a:pPr>
            <a:r>
              <a:rPr lang="en-US" sz="2800" smtClean="0"/>
              <a:t>Gives you a market study for a new church or for a new ministry</a:t>
            </a:r>
          </a:p>
          <a:p>
            <a:pPr>
              <a:lnSpc>
                <a:spcPct val="80000"/>
              </a:lnSpc>
            </a:pPr>
            <a:r>
              <a:rPr lang="en-US" sz="2800" smtClean="0"/>
              <a:t>Gets team members into relationships with the community </a:t>
            </a:r>
          </a:p>
          <a:p>
            <a:pPr>
              <a:lnSpc>
                <a:spcPct val="80000"/>
              </a:lnSpc>
            </a:pPr>
            <a:r>
              <a:rPr lang="en-US" sz="2800" smtClean="0"/>
              <a:t>Tells you where people are hanging out – you need to have people hanging out there as well</a:t>
            </a:r>
          </a:p>
          <a:p>
            <a:pPr>
              <a:lnSpc>
                <a:spcPct val="80000"/>
              </a:lnSpc>
            </a:pPr>
            <a:r>
              <a:rPr lang="en-US" sz="2800" smtClean="0"/>
              <a:t>Helps you decode the culture – we serve in our communities for years before we really understand the culture we are 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smtClean="0"/>
              <a:t>Why do a Community Assessments?</a:t>
            </a:r>
          </a:p>
        </p:txBody>
      </p:sp>
      <p:sp>
        <p:nvSpPr>
          <p:cNvPr id="13315" name="Rectangle 3"/>
          <p:cNvSpPr>
            <a:spLocks noGrp="1" noChangeArrowheads="1"/>
          </p:cNvSpPr>
          <p:nvPr>
            <p:ph type="body" idx="1"/>
          </p:nvPr>
        </p:nvSpPr>
        <p:spPr/>
        <p:txBody>
          <a:bodyPr/>
          <a:lstStyle/>
          <a:p>
            <a:pPr>
              <a:lnSpc>
                <a:spcPct val="90000"/>
              </a:lnSpc>
            </a:pPr>
            <a:r>
              <a:rPr lang="en-US" sz="2800" smtClean="0"/>
              <a:t>If you are starting a church, it gives you a dramatic increase in the number of start up relationships.</a:t>
            </a:r>
          </a:p>
          <a:p>
            <a:pPr>
              <a:lnSpc>
                <a:spcPct val="90000"/>
              </a:lnSpc>
            </a:pPr>
            <a:r>
              <a:rPr lang="en-US" sz="2800" smtClean="0"/>
              <a:t>Open doors for ministry and resources</a:t>
            </a:r>
          </a:p>
          <a:p>
            <a:pPr>
              <a:lnSpc>
                <a:spcPct val="90000"/>
              </a:lnSpc>
            </a:pPr>
            <a:r>
              <a:rPr lang="en-US" sz="2800" smtClean="0"/>
              <a:t>Creates a deeper insight into the culture</a:t>
            </a:r>
          </a:p>
          <a:p>
            <a:pPr>
              <a:lnSpc>
                <a:spcPct val="90000"/>
              </a:lnSpc>
            </a:pPr>
            <a:r>
              <a:rPr lang="en-US" sz="2800" smtClean="0"/>
              <a:t>It can link your church to social networks and their hubs more quickly</a:t>
            </a:r>
          </a:p>
          <a:p>
            <a:pPr>
              <a:lnSpc>
                <a:spcPct val="90000"/>
              </a:lnSpc>
            </a:pPr>
            <a:r>
              <a:rPr lang="en-US" sz="2800" smtClean="0"/>
              <a:t>It can focus your community service efforts more specifically so you can serve your target audience</a:t>
            </a:r>
          </a:p>
          <a:p>
            <a:pPr>
              <a:lnSpc>
                <a:spcPct val="90000"/>
              </a:lnSpc>
            </a:pPr>
            <a:r>
              <a:rPr lang="en-US" sz="2800" smtClean="0"/>
              <a:t>develops public recognition of the service character of your church</a:t>
            </a:r>
          </a:p>
          <a:p>
            <a:pPr>
              <a:lnSpc>
                <a:spcPct val="90000"/>
              </a:lnSpc>
            </a:pPr>
            <a:r>
              <a:rPr lang="en-US" sz="2800" smtClean="0"/>
              <a:t>allows you to identify multiple persons of peace</a:t>
            </a:r>
          </a:p>
          <a:p>
            <a:pPr>
              <a:lnSpc>
                <a:spcPct val="90000"/>
              </a:lnSpc>
            </a:pPr>
            <a:endParaRPr lang="en-US" sz="2800" smtClean="0"/>
          </a:p>
          <a:p>
            <a:pPr>
              <a:lnSpc>
                <a:spcPct val="90000"/>
              </a:lnSpc>
            </a:pP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 and white abstract design template">
  <a:themeElements>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fontScheme name="Green and white abstract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reen and white abstract design template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and white abstract design template</Template>
  <TotalTime>446</TotalTime>
  <Words>3376</Words>
  <Application>Microsoft Office PowerPoint</Application>
  <PresentationFormat>On-screen Show (4:3)</PresentationFormat>
  <Paragraphs>340</Paragraphs>
  <Slides>47</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5" baseType="lpstr">
      <vt:lpstr>Times New Roman</vt:lpstr>
      <vt:lpstr>Arial</vt:lpstr>
      <vt:lpstr>Wingdings</vt:lpstr>
      <vt:lpstr>Monotype Sorts</vt:lpstr>
      <vt:lpstr>Arial Narrow</vt:lpstr>
      <vt:lpstr>Green and white abstract design template</vt:lpstr>
      <vt:lpstr>Microsoft Word Document</vt:lpstr>
      <vt:lpstr>Microsoft Word Picture</vt:lpstr>
      <vt:lpstr>HIS HEART, OUR HANDS The Key to Reaching Your Community for Christ </vt:lpstr>
      <vt:lpstr>WHAT IS MINISTRY BASED EVANGELISM?</vt:lpstr>
      <vt:lpstr>BENEFITS OF MINISTRY BASED EVANGELISM</vt:lpstr>
      <vt:lpstr>BENEFITS OF MINISTRY BASED EVANGELISM</vt:lpstr>
      <vt:lpstr>“The Word Became Flesh…”      John 1:14</vt:lpstr>
      <vt:lpstr>“People Are More Than Twice As Likely to Allow a Person to Share Their Faith When Evangelism Is Combined With Simple Acts of servanthood.”</vt:lpstr>
      <vt:lpstr>HOW DO I GET STARTED?</vt:lpstr>
      <vt:lpstr>Why do a Community Assessment?</vt:lpstr>
      <vt:lpstr>Why do a Community Assessments?</vt:lpstr>
      <vt:lpstr>VALUE OF AN ASSESSMENT</vt:lpstr>
      <vt:lpstr>The most important thing. . . .</vt:lpstr>
      <vt:lpstr>How Long Will it Take?</vt:lpstr>
      <vt:lpstr>PUTTING TOGETHER YOUR  TASK FORCE</vt:lpstr>
      <vt:lpstr>PRAYER</vt:lpstr>
      <vt:lpstr>PRAYER JOURNEYS</vt:lpstr>
      <vt:lpstr>As you are journeying ask:</vt:lpstr>
      <vt:lpstr>PRAYER SUPPORT</vt:lpstr>
      <vt:lpstr>COMMUNITY INTERVIEWS</vt:lpstr>
      <vt:lpstr>DOOR TO DOOR INTERVIEWS</vt:lpstr>
      <vt:lpstr>SUGGESTED SCHEDULE</vt:lpstr>
      <vt:lpstr>INTERVIEWING COMMUNITY SERVICE ORGANIZATIONS</vt:lpstr>
      <vt:lpstr>COMMUNITY SERVICE ORGANIZATIONS</vt:lpstr>
      <vt:lpstr>INTERVIEW ELECTED AND APPOINTED OFFICIALS</vt:lpstr>
      <vt:lpstr>INTERVIEWING OF LOCAL BUSINESS LEADERS</vt:lpstr>
      <vt:lpstr>INTERVIEWING THE  RELIGIOUS COMMUNITY</vt:lpstr>
      <vt:lpstr>INTERVIEWING PEOPLE WHO LIVE IN THE COMMUNITY</vt:lpstr>
      <vt:lpstr>CONDUCTING DOOR TO DOOR INTERVIEWS</vt:lpstr>
      <vt:lpstr>CONDUCTING GROUP INTERVIEWS</vt:lpstr>
      <vt:lpstr>USING DEMOGRAPHICS</vt:lpstr>
      <vt:lpstr>USING DEMOGRAPHICS</vt:lpstr>
      <vt:lpstr>NEWSPAPER REVIEW</vt:lpstr>
      <vt:lpstr>REPORTING YOUR FINDINGS:</vt:lpstr>
      <vt:lpstr>CHURCH SURVEY</vt:lpstr>
      <vt:lpstr>CHURCH SURVEY</vt:lpstr>
      <vt:lpstr>PUTTING IT ALL TOGETHER</vt:lpstr>
      <vt:lpstr>Slide 36</vt:lpstr>
      <vt:lpstr>CHURCH EFFECT MATRIX</vt:lpstr>
      <vt:lpstr>THINGS TO CONSIDER</vt:lpstr>
      <vt:lpstr>SERVANTHOOD EVANGELISM</vt:lpstr>
      <vt:lpstr>What Is Servanthood Evangelism?</vt:lpstr>
      <vt:lpstr>Servanthood Evangelism Can Be Done By…</vt:lpstr>
      <vt:lpstr>Foundational Principles</vt:lpstr>
      <vt:lpstr>How to Begin Servanthood Evangelism</vt:lpstr>
      <vt:lpstr>Examples of Servanthood Evangelism</vt:lpstr>
      <vt:lpstr>Slide 45</vt:lpstr>
      <vt:lpstr>STRONG FOUNDATIONS </vt:lpstr>
      <vt:lpstr>Slide 47</vt:lpstr>
    </vt:vector>
  </TitlesOfParts>
  <Company>North American Mission Board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 HEART, OUR HANDS The Key to Reaching Your Community for Christ </dc:title>
  <dc:creator>Information Services</dc:creator>
  <cp:lastModifiedBy>sarnhart</cp:lastModifiedBy>
  <cp:revision>21</cp:revision>
  <dcterms:created xsi:type="dcterms:W3CDTF">2007-08-16T13:10:05Z</dcterms:created>
  <dcterms:modified xsi:type="dcterms:W3CDTF">2009-05-11T12:15:36Z</dcterms:modified>
</cp:coreProperties>
</file>